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346" r:id="rId3"/>
    <p:sldId id="311" r:id="rId4"/>
    <p:sldId id="297" r:id="rId5"/>
    <p:sldId id="340" r:id="rId6"/>
    <p:sldId id="342" r:id="rId7"/>
    <p:sldId id="341" r:id="rId8"/>
    <p:sldId id="339" r:id="rId9"/>
    <p:sldId id="298" r:id="rId10"/>
    <p:sldId id="299" r:id="rId11"/>
    <p:sldId id="338" r:id="rId12"/>
    <p:sldId id="337" r:id="rId13"/>
    <p:sldId id="263" r:id="rId14"/>
    <p:sldId id="288" r:id="rId15"/>
    <p:sldId id="296" r:id="rId16"/>
    <p:sldId id="329" r:id="rId17"/>
    <p:sldId id="345" r:id="rId18"/>
    <p:sldId id="317" r:id="rId19"/>
    <p:sldId id="313" r:id="rId20"/>
    <p:sldId id="316" r:id="rId21"/>
    <p:sldId id="314" r:id="rId22"/>
    <p:sldId id="315" r:id="rId23"/>
    <p:sldId id="347" r:id="rId24"/>
    <p:sldId id="349" r:id="rId25"/>
    <p:sldId id="318" r:id="rId26"/>
    <p:sldId id="328" r:id="rId27"/>
    <p:sldId id="319" r:id="rId28"/>
    <p:sldId id="289" r:id="rId29"/>
    <p:sldId id="334" r:id="rId30"/>
    <p:sldId id="335" r:id="rId31"/>
    <p:sldId id="336" r:id="rId32"/>
    <p:sldId id="302" r:id="rId33"/>
    <p:sldId id="301" r:id="rId34"/>
    <p:sldId id="307" r:id="rId35"/>
    <p:sldId id="306" r:id="rId36"/>
    <p:sldId id="308" r:id="rId37"/>
    <p:sldId id="309" r:id="rId38"/>
    <p:sldId id="303" r:id="rId39"/>
    <p:sldId id="348" r:id="rId40"/>
    <p:sldId id="327" r:id="rId41"/>
    <p:sldId id="275" r:id="rId42"/>
    <p:sldId id="321" r:id="rId43"/>
    <p:sldId id="265" r:id="rId44"/>
    <p:sldId id="343" r:id="rId45"/>
    <p:sldId id="330" r:id="rId46"/>
    <p:sldId id="272" r:id="rId47"/>
    <p:sldId id="270" r:id="rId48"/>
    <p:sldId id="323" r:id="rId49"/>
    <p:sldId id="325" r:id="rId50"/>
    <p:sldId id="324" r:id="rId51"/>
    <p:sldId id="271" r:id="rId52"/>
    <p:sldId id="331" r:id="rId53"/>
    <p:sldId id="320" r:id="rId54"/>
    <p:sldId id="332" r:id="rId55"/>
    <p:sldId id="333" r:id="rId56"/>
  </p:sldIdLst>
  <p:sldSz cx="9144000" cy="5143500" type="screen16x9"/>
  <p:notesSz cx="6858000" cy="9144000"/>
  <p:embeddedFontLst>
    <p:embeddedFont>
      <p:font typeface="Permanent Marker" panose="020B0604020202020204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biZsuzsi@sulid.hu" initials="T" lastIdx="2" clrIdx="0">
    <p:extLst>
      <p:ext uri="{19B8F6BF-5375-455C-9EA6-DF929625EA0E}">
        <p15:presenceInfo xmlns:p15="http://schemas.microsoft.com/office/powerpoint/2012/main" userId="S::TubiZsuzsi@sulid.hu::72cb0a95-a022-4517-bcde-b43343a8d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E6D"/>
    <a:srgbClr val="703453"/>
    <a:srgbClr val="FE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97" d="100"/>
          <a:sy n="97" d="100"/>
        </p:scale>
        <p:origin x="54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4T22:26:30.340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b15d4a90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b15d4a90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1b15d4a9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1b15d4a9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11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b15d4a9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b15d4a90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32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1b15d4a9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1b15d4a9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801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1b15d4a9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1b15d4a9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71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b15d4a90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b15d4a90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1b15d4a90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1b15d4a90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E75F-4430-4033-8A3F-52982A01E982}" type="datetimeFigureOut">
              <a:rPr lang="hu-HU" smtClean="0"/>
              <a:t>2021.05.15.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E0A2-8CA3-44A3-B1E7-8C9DCE230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10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FE8AB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tasbiztonsag.hu/" TargetMode="External"/><Relationship Id="rId2" Type="http://schemas.openxmlformats.org/officeDocument/2006/relationships/hyperlink" Target="https://vaccination-info.eu/h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tasbiztonsag.hu/?Olt%E1st-k%F6vet%F5-nemk%EDv%E1natos-esem%E9nyek&amp;pid=9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go.hu/egeszseg/20140113-egy-vedooltasok-nelkul-felnevelkedett-no-vallomasa.html?sec-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vahGeLaPzc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aganatok.hu/" TargetMode="External"/><Relationship Id="rId2" Type="http://schemas.openxmlformats.org/officeDocument/2006/relationships/hyperlink" Target="https://scratch.mit.edu/projects/323581685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hyperlink" Target="https://rakgyogyitas.h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aganatok.hu/onkologiai-adatbazis/betegeket-segito-szervezetek/" TargetMode="External"/><Relationship Id="rId2" Type="http://schemas.openxmlformats.org/officeDocument/2006/relationships/hyperlink" Target="https://www.raktulelok.hu/hu/segito-szervezetek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hyperlink" Target="https://malyvavirag.hu/kiadvanyo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eart-fruit-isolated-healthy-eat-1480779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learningapps.org/20033454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beteg.hu/" TargetMode="External"/><Relationship Id="rId2" Type="http://schemas.openxmlformats.org/officeDocument/2006/relationships/hyperlink" Target="http://daganatok.hu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alyvavirag.hu/" TargetMode="External"/><Relationship Id="rId4" Type="http://schemas.openxmlformats.org/officeDocument/2006/relationships/hyperlink" Target="https://semmelweis.hu/biztonsagosszex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3EDFvOIA3lY" TargetMode="Externa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alyvavirag.hu/malyvavirag-magazin/minden-amit-a-hpv-elleni-vedooltasrol-tudni-kel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hyperlink" Target="https://hpvdoktor.hu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L9fOgMzth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4129" y="304800"/>
            <a:ext cx="8308258" cy="4576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u-HU" sz="2500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Immunrendszerünk és a rákbetegség – </a:t>
            </a:r>
            <a:br>
              <a:rPr lang="hu-HU" sz="2500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500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megelőzés, szűrés, felismerés, gyógyítás</a:t>
            </a:r>
          </a:p>
          <a:p>
            <a:pPr marL="0" indent="0"/>
            <a:r>
              <a:rPr lang="hu-HU" sz="2500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női szervek rákbetegségei és a HPV </a:t>
            </a:r>
          </a:p>
          <a:p>
            <a:pPr marL="0" lvl="0" indent="0"/>
            <a:endParaRPr lang="hu-HU" sz="2400" dirty="0">
              <a:solidFill>
                <a:srgbClr val="7034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/>
            <a:r>
              <a:rPr lang="hu-HU" sz="2200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Digitális kézikönyv </a:t>
            </a:r>
          </a:p>
          <a:p>
            <a:pPr marL="0" lvl="0" indent="0"/>
            <a:r>
              <a:rPr lang="hu-HU" sz="2200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11. évfolyam tananyagához (3 tanóra)</a:t>
            </a:r>
          </a:p>
          <a:p>
            <a:pPr marL="0" lvl="0" indent="0"/>
            <a:endParaRPr lang="hu-HU" dirty="0">
              <a:solidFill>
                <a:srgbClr val="703453"/>
              </a:solidFill>
            </a:endParaRPr>
          </a:p>
          <a:p>
            <a:pPr marL="0" lvl="0" indent="0"/>
            <a:endParaRPr lang="hu-HU" sz="2000" i="1" dirty="0">
              <a:solidFill>
                <a:srgbClr val="703453"/>
              </a:solidFill>
            </a:endParaRPr>
          </a:p>
          <a:p>
            <a:pPr marL="0" lvl="0" indent="0"/>
            <a:endParaRPr lang="hu-HU" sz="2000" i="1" dirty="0">
              <a:solidFill>
                <a:srgbClr val="703453"/>
              </a:solidFill>
            </a:endParaRPr>
          </a:p>
          <a:p>
            <a:pPr marL="0" lvl="0" indent="0"/>
            <a:endParaRPr lang="hu-HU" sz="2000" i="1" dirty="0">
              <a:solidFill>
                <a:srgbClr val="703453"/>
              </a:solidFill>
            </a:endParaRPr>
          </a:p>
          <a:p>
            <a:pPr marL="0" lvl="0" indent="0"/>
            <a:endParaRPr lang="hu-HU" sz="1000" i="1" dirty="0">
              <a:solidFill>
                <a:srgbClr val="703453"/>
              </a:solidFill>
            </a:endParaRPr>
          </a:p>
          <a:p>
            <a:pPr marL="0" lvl="0" indent="0"/>
            <a:r>
              <a:rPr lang="hu-HU" sz="2000" dirty="0">
                <a:solidFill>
                  <a:srgbClr val="703453"/>
                </a:solidFill>
              </a:rPr>
              <a:t>Tini-edukációs témakör: A tudatos rákmegelőzés és a szűrővizsgálatok</a:t>
            </a:r>
          </a:p>
          <a:p>
            <a:pPr marL="0" indent="0"/>
            <a:r>
              <a:rPr lang="hu-HU" sz="2000" dirty="0">
                <a:solidFill>
                  <a:srgbClr val="703453"/>
                </a:solidFill>
              </a:rPr>
              <a:t>NAT-témakör: Környezet és egészség / Utak az egészséghez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908" y="2944198"/>
            <a:ext cx="2580183" cy="779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027752-1E23-44E2-80AC-B5730035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81" y="346701"/>
            <a:ext cx="5912119" cy="1944215"/>
          </a:xfrm>
        </p:spPr>
        <p:txBody>
          <a:bodyPr/>
          <a:lstStyle/>
          <a:p>
            <a:pPr algn="ctr"/>
            <a:r>
              <a:rPr lang="hu-HU" sz="2400" dirty="0"/>
              <a:t>A kötelező és nem kötelező védőoltásokról </a:t>
            </a:r>
            <a:br>
              <a:rPr lang="hu-HU" sz="2400" dirty="0"/>
            </a:br>
            <a:r>
              <a:rPr lang="hu-HU" sz="2400" dirty="0"/>
              <a:t>minden hiteles információt megtalálhatsz </a:t>
            </a:r>
            <a:br>
              <a:rPr lang="hu-HU" sz="2400" dirty="0"/>
            </a:br>
            <a:r>
              <a:rPr lang="hu-HU" sz="2400" dirty="0"/>
              <a:t>a következő oldalakon</a:t>
            </a:r>
            <a:r>
              <a:rPr lang="hu-HU" dirty="0"/>
              <a:t>: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4E3C60-948B-4515-A9DE-158D4A3FF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730821"/>
            <a:ext cx="8520600" cy="22215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u-HU" u="sng" dirty="0">
                <a:hlinkClick r:id="rId2"/>
              </a:rPr>
              <a:t>https://vaccination-info.eu/hu</a:t>
            </a:r>
            <a:r>
              <a:rPr lang="hu-HU" dirty="0"/>
              <a:t>  - Európai Vakcinázási Információs Portál</a:t>
            </a:r>
          </a:p>
          <a:p>
            <a:pPr>
              <a:lnSpc>
                <a:spcPct val="200000"/>
              </a:lnSpc>
            </a:pPr>
            <a:r>
              <a:rPr lang="hu-HU" u="sng" dirty="0">
                <a:hlinkClick r:id="rId3"/>
              </a:rPr>
              <a:t>http://www.oltasbiztonsag.hu/</a:t>
            </a:r>
            <a:r>
              <a:rPr lang="hu-HU" dirty="0"/>
              <a:t> - Magyar Oltásbiztonsági Portál </a:t>
            </a:r>
            <a:br>
              <a:rPr lang="hu-HU" dirty="0"/>
            </a:br>
            <a:r>
              <a:rPr lang="hu-HU" dirty="0"/>
              <a:t>                                                  (WHO által elismert forrásoldal)</a:t>
            </a:r>
          </a:p>
        </p:txBody>
      </p:sp>
      <p:pic>
        <p:nvPicPr>
          <p:cNvPr id="6" name="Picture 2" descr="OLTÁSI KÖNYV 14 ÉV FÖLÖTTI SZEMÉLY RÉSZÉRE - 1X - Kígyó Webpatika">
            <a:extLst>
              <a:ext uri="{FF2B5EF4-FFF2-40B4-BE49-F238E27FC236}">
                <a16:creationId xmlns:a16="http://schemas.microsoft.com/office/drawing/2014/main" id="{6A510051-5004-42BE-B9CA-F5B2DFAE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91167"/>
            <a:ext cx="2539654" cy="25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1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A892524E-42BA-4259-85A6-ED5603FC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1" y="288275"/>
            <a:ext cx="8520600" cy="572700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Mivel járhatnak az oltások?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296A584-6B78-4FCC-9F61-37CBE0969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714" y="908373"/>
            <a:ext cx="3267242" cy="2780428"/>
          </a:xfrm>
        </p:spPr>
        <p:txBody>
          <a:bodyPr/>
          <a:lstStyle/>
          <a:p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Oltási reakció </a:t>
            </a:r>
            <a:r>
              <a:rPr lang="hu-HU" sz="1600" b="1" dirty="0"/>
              <a:t>=</a:t>
            </a:r>
            <a:r>
              <a:rPr lang="hu-HU" sz="1600" dirty="0"/>
              <a:t> </a:t>
            </a:r>
          </a:p>
          <a:p>
            <a:pPr marL="452438" indent="0">
              <a:buNone/>
            </a:pPr>
            <a:r>
              <a:rPr lang="hu-HU" sz="1600" dirty="0"/>
              <a:t>minden olyan jelenség, ami egy védőoltás beadása után normálisan előfordulhat, számítunk rá. </a:t>
            </a:r>
          </a:p>
          <a:p>
            <a:r>
              <a:rPr lang="hu-HU" sz="1600" dirty="0"/>
              <a:t>Pl. lokális bőrpír, lokális fájdalom, hőemelkedés vagy láz, elesettség, rossz közérzet. 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2EECE1FA-9B60-45EC-B655-4CF3701E17B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26426" y="892574"/>
            <a:ext cx="5105876" cy="2981336"/>
          </a:xfrm>
        </p:spPr>
        <p:txBody>
          <a:bodyPr/>
          <a:lstStyle/>
          <a:p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Oltási szövődmény </a:t>
            </a:r>
            <a:r>
              <a:rPr lang="hu-HU" sz="1600" b="1" dirty="0"/>
              <a:t>= </a:t>
            </a:r>
          </a:p>
          <a:p>
            <a:pPr marL="452438" indent="0">
              <a:buNone/>
            </a:pPr>
            <a:r>
              <a:rPr lang="hu-HU" sz="1600" dirty="0"/>
              <a:t>váratlan, nem megjósolható, ritka és oltás okozta mellékhatás. </a:t>
            </a:r>
          </a:p>
          <a:p>
            <a:r>
              <a:rPr lang="hu-HU" sz="1600" dirty="0"/>
              <a:t>Pl. </a:t>
            </a:r>
            <a:r>
              <a:rPr lang="hu-HU" sz="1600" dirty="0" err="1"/>
              <a:t>anafilaxiás</a:t>
            </a:r>
            <a:r>
              <a:rPr lang="hu-HU" sz="1600" dirty="0"/>
              <a:t> reakció, ami egy túlérzékenységi, allergiás eredetű kórkép. Viszketés, nehézlégzés, gombócérzés a torokban és fulladás a fő figyelemfelkeltő tünetek. </a:t>
            </a:r>
          </a:p>
          <a:p>
            <a:r>
              <a:rPr lang="hu-HU" sz="1600" dirty="0"/>
              <a:t>Azonnali orvosi beavatkozást igényel!</a:t>
            </a:r>
          </a:p>
          <a:p>
            <a:r>
              <a:rPr lang="hu-HU" sz="1600" dirty="0"/>
              <a:t>Ezért védőoltást csak olyan helyen adhat be orvos, ahol ennek az ellátása biztosított.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4659D4D-8411-4425-BA0E-D540B90D1CF4}"/>
              </a:ext>
            </a:extLst>
          </p:cNvPr>
          <p:cNvSpPr txBox="1"/>
          <p:nvPr/>
        </p:nvSpPr>
        <p:spPr>
          <a:xfrm>
            <a:off x="461770" y="3986603"/>
            <a:ext cx="800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941E6D"/>
                </a:solidFill>
              </a:rPr>
              <a:t>Bármilyen, védőoltás beadása után jelentkezett tünet jelezhető, azt rögzítik egy adatbázisban, és megfigyelik a későbbiekben. </a:t>
            </a:r>
          </a:p>
          <a:p>
            <a:pPr algn="ctr"/>
            <a:r>
              <a:rPr lang="hu-HU" sz="1600" dirty="0">
                <a:solidFill>
                  <a:srgbClr val="941E6D"/>
                </a:solidFill>
                <a:hlinkClick r:id="rId2"/>
              </a:rPr>
              <a:t>Nézd meg ezt az oldalt! </a:t>
            </a:r>
            <a:endParaRPr lang="hu-HU" sz="1600" dirty="0">
              <a:solidFill>
                <a:srgbClr val="941E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BDD142D8-F888-46BB-82F2-9E48D2A3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5" y="248379"/>
            <a:ext cx="3087491" cy="572700"/>
          </a:xfrm>
        </p:spPr>
        <p:txBody>
          <a:bodyPr/>
          <a:lstStyle/>
          <a:p>
            <a:r>
              <a:rPr lang="hu-HU" sz="1600" dirty="0">
                <a:solidFill>
                  <a:srgbClr val="941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OLTÁSI KÖTELEZETTSÉG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D936BB9B-4246-4F9C-BCD0-A2297BB2A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64" y="684954"/>
            <a:ext cx="3798494" cy="3281740"/>
          </a:xfrm>
        </p:spPr>
        <p:txBody>
          <a:bodyPr/>
          <a:lstStyle/>
          <a:p>
            <a:pPr marL="482600" indent="-342900">
              <a:buAutoNum type="arabicPeriod"/>
            </a:pPr>
            <a:r>
              <a:rPr lang="hu-HU" sz="1200" dirty="0"/>
              <a:t>Bizonyos </a:t>
            </a:r>
            <a:r>
              <a:rPr lang="hu-HU" sz="1200" b="1" dirty="0"/>
              <a:t>tömeges járványokat okozó halálos betegségek </a:t>
            </a:r>
            <a:r>
              <a:rPr lang="hu-HU" sz="1200" dirty="0"/>
              <a:t>szinte teljesen </a:t>
            </a:r>
            <a:r>
              <a:rPr lang="hu-HU" sz="1200" b="1" dirty="0"/>
              <a:t>eltűntek</a:t>
            </a:r>
            <a:r>
              <a:rPr lang="hu-HU" sz="1200" dirty="0"/>
              <a:t> a kötelező oltásoknak köszönhetően, </a:t>
            </a:r>
            <a:br>
              <a:rPr lang="hu-HU" sz="1200" dirty="0"/>
            </a:br>
            <a:r>
              <a:rPr lang="hu-HU" sz="1200" dirty="0"/>
              <a:t>pl.  feketehimlő, járványos gyermekbénulás.</a:t>
            </a:r>
          </a:p>
          <a:p>
            <a:pPr marL="482600" indent="-342900">
              <a:buAutoNum type="arabicPeriod"/>
            </a:pPr>
            <a:r>
              <a:rPr lang="hu-HU" sz="1200" b="1" dirty="0"/>
              <a:t>Késői, súlyos mellékhatások megelőzése </a:t>
            </a:r>
            <a:r>
              <a:rPr lang="hu-HU" sz="1200" dirty="0"/>
              <a:t>miatt fontos védőoltások: </a:t>
            </a:r>
            <a:br>
              <a:rPr lang="hu-HU" sz="1200" dirty="0"/>
            </a:br>
            <a:r>
              <a:rPr lang="hu-HU" sz="1200" dirty="0"/>
              <a:t>pl. bárányhimlő, kanyaró.</a:t>
            </a:r>
          </a:p>
          <a:p>
            <a:pPr marL="482600" indent="-342900">
              <a:buAutoNum type="arabicPeriod"/>
            </a:pPr>
            <a:r>
              <a:rPr lang="hu-HU" sz="1200" b="1" dirty="0"/>
              <a:t>Daganatok megelőzésében </a:t>
            </a:r>
            <a:r>
              <a:rPr lang="hu-HU" sz="1200" dirty="0"/>
              <a:t>szerepet játszó védőoltások: Hepatitis B, HPV</a:t>
            </a:r>
          </a:p>
          <a:p>
            <a:pPr marL="482600" indent="-342900">
              <a:buAutoNum type="arabicPeriod"/>
            </a:pPr>
            <a:r>
              <a:rPr lang="hu-HU" sz="1200" b="1" dirty="0"/>
              <a:t>Gyorsan halált okozó betegségek megelőzésében</a:t>
            </a:r>
            <a:r>
              <a:rPr lang="hu-HU" sz="1200" dirty="0"/>
              <a:t> fontos védőoltások: </a:t>
            </a:r>
            <a:br>
              <a:rPr lang="hu-HU" sz="1200" dirty="0"/>
            </a:br>
            <a:r>
              <a:rPr lang="hu-HU" sz="1200" dirty="0"/>
              <a:t>pl. </a:t>
            </a:r>
            <a:r>
              <a:rPr lang="hu-HU" sz="1200" dirty="0" err="1"/>
              <a:t>meningococccus</a:t>
            </a:r>
            <a:r>
              <a:rPr lang="hu-HU" sz="1200" dirty="0"/>
              <a:t>, diftéria.</a:t>
            </a:r>
          </a:p>
          <a:p>
            <a:pPr marL="482600" indent="-342900">
              <a:buAutoNum type="arabicPeriod"/>
            </a:pPr>
            <a:r>
              <a:rPr lang="hu-HU" sz="1200" dirty="0"/>
              <a:t>Az ún. </a:t>
            </a:r>
            <a:r>
              <a:rPr lang="hu-HU" sz="1200" b="1" dirty="0"/>
              <a:t>nyájimmunitás</a:t>
            </a:r>
            <a:r>
              <a:rPr lang="hu-HU" sz="1200" dirty="0"/>
              <a:t> azokat is védi, akik valamilyen okból nem kaphatnak védőoltásokat.</a:t>
            </a:r>
          </a:p>
          <a:p>
            <a:pPr marL="482600" indent="-342900">
              <a:buAutoNum type="arabicPeriod"/>
            </a:pPr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F9FC9747-D770-4CA7-B83C-7F2852FDA4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69725" y="747252"/>
            <a:ext cx="4762576" cy="3586489"/>
          </a:xfrm>
        </p:spPr>
        <p:txBody>
          <a:bodyPr/>
          <a:lstStyle/>
          <a:p>
            <a:r>
              <a:rPr lang="hu-HU" sz="1200" dirty="0"/>
              <a:t>A kötelező oltások elutasítása NEM saját ügy, </a:t>
            </a:r>
            <a:br>
              <a:rPr lang="hu-HU" sz="1200" dirty="0"/>
            </a:br>
            <a:r>
              <a:rPr lang="hu-HU" sz="1200" dirty="0"/>
              <a:t>hanem </a:t>
            </a:r>
            <a:r>
              <a:rPr lang="hu-HU" sz="1200" b="1" dirty="0"/>
              <a:t>közös felelősség</a:t>
            </a:r>
            <a:r>
              <a:rPr lang="hu-HU" sz="1200" dirty="0"/>
              <a:t>!</a:t>
            </a:r>
          </a:p>
          <a:p>
            <a:r>
              <a:rPr lang="hu-HU" sz="1200" dirty="0"/>
              <a:t>Egyes járványok fellángolásához vezethet </a:t>
            </a:r>
            <a:br>
              <a:rPr lang="hu-HU" sz="1200" dirty="0"/>
            </a:br>
            <a:r>
              <a:rPr lang="hu-HU" sz="1200" dirty="0"/>
              <a:t>(ld. 2016. Románia, kanyaró-halálesetek).</a:t>
            </a:r>
          </a:p>
          <a:p>
            <a:r>
              <a:rPr lang="hu-HU" sz="1200" dirty="0"/>
              <a:t>A kötelező védőoltások beadatásának elmulasztása </a:t>
            </a:r>
            <a:r>
              <a:rPr lang="hu-HU" sz="1200" b="1" dirty="0"/>
              <a:t>szabálysértés</a:t>
            </a:r>
            <a:r>
              <a:rPr lang="hu-HU" sz="1200" dirty="0"/>
              <a:t> vagy akár </a:t>
            </a:r>
            <a:r>
              <a:rPr lang="hu-HU" sz="1200" b="1" dirty="0"/>
              <a:t>bűncselekmény </a:t>
            </a:r>
            <a:r>
              <a:rPr lang="hu-HU" sz="1200" dirty="0"/>
              <a:t>is lehet!</a:t>
            </a:r>
          </a:p>
          <a:p>
            <a:pPr marL="139700" indent="0">
              <a:buNone/>
            </a:pPr>
            <a:endParaRPr lang="hu-HU" sz="1200" dirty="0"/>
          </a:p>
          <a:p>
            <a:pPr marL="139700" indent="0">
              <a:buNone/>
            </a:pPr>
            <a:r>
              <a:rPr lang="hu-HU" sz="1200" dirty="0"/>
              <a:t>Oltásellenes áltudományos „érvek”:</a:t>
            </a:r>
          </a:p>
          <a:p>
            <a:pPr>
              <a:buFontTx/>
              <a:buChar char="-"/>
            </a:pPr>
            <a:r>
              <a:rPr lang="hu-HU" sz="1200" dirty="0"/>
              <a:t>Az oltás nem természetes, mérgező.</a:t>
            </a:r>
          </a:p>
          <a:p>
            <a:pPr>
              <a:buFontTx/>
              <a:buChar char="-"/>
            </a:pPr>
            <a:r>
              <a:rPr lang="hu-HU" sz="1200" dirty="0"/>
              <a:t>Az oltások miatt az immunrendszerünk „elfelejt védekezni”.</a:t>
            </a:r>
          </a:p>
          <a:p>
            <a:pPr>
              <a:buFontTx/>
              <a:buChar char="-"/>
            </a:pPr>
            <a:r>
              <a:rPr lang="hu-HU" sz="1200" dirty="0"/>
              <a:t>Csak a vakcinalobbi érdekei miatt erőltetik ránk.</a:t>
            </a:r>
          </a:p>
          <a:p>
            <a:pPr>
              <a:buFontTx/>
              <a:buChar char="-"/>
            </a:pPr>
            <a:r>
              <a:rPr lang="hu-HU" sz="1200" dirty="0"/>
              <a:t>Összeesküvés-elméletek (pl. chip van bennük, terméketlenség okozása a cél stb.)</a:t>
            </a:r>
          </a:p>
          <a:p>
            <a:pPr>
              <a:buFontTx/>
              <a:buChar char="-"/>
            </a:pPr>
            <a:r>
              <a:rPr lang="hu-HU" sz="1200" dirty="0"/>
              <a:t>Az oltásokban lévő higany autizmust okoz.</a:t>
            </a:r>
          </a:p>
          <a:p>
            <a:pPr>
              <a:buFontTx/>
              <a:buChar char="-"/>
            </a:pPr>
            <a:r>
              <a:rPr lang="hu-HU" sz="1200" dirty="0"/>
              <a:t>Az oltások járványt, betegséget, rákot váltanak ki.</a:t>
            </a:r>
          </a:p>
          <a:p>
            <a:pPr>
              <a:buFontTx/>
              <a:buChar char="-"/>
            </a:pPr>
            <a:r>
              <a:rPr lang="hu-HU" sz="1200" dirty="0"/>
              <a:t>Az oltások módosítják a genetikai állományunkat.</a:t>
            </a:r>
          </a:p>
        </p:txBody>
      </p:sp>
      <p:sp>
        <p:nvSpPr>
          <p:cNvPr id="10" name="Cím 6">
            <a:extLst>
              <a:ext uri="{FF2B5EF4-FFF2-40B4-BE49-F238E27FC236}">
                <a16:creationId xmlns:a16="http://schemas.microsoft.com/office/drawing/2014/main" id="{3F9841EC-895D-4F1C-A17D-0B9908443BE5}"/>
              </a:ext>
            </a:extLst>
          </p:cNvPr>
          <p:cNvSpPr txBox="1">
            <a:spLocks/>
          </p:cNvSpPr>
          <p:nvPr/>
        </p:nvSpPr>
        <p:spPr>
          <a:xfrm>
            <a:off x="5028736" y="248379"/>
            <a:ext cx="25440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OLTÁSELLENESSÉG</a:t>
            </a:r>
          </a:p>
        </p:txBody>
      </p:sp>
      <p:pic>
        <p:nvPicPr>
          <p:cNvPr id="3074" name="Picture 2" descr="Free Icon | Danger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166" y="141308"/>
            <a:ext cx="889002" cy="8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00048" y="4465567"/>
            <a:ext cx="853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Érdemes elolvasni: </a:t>
            </a:r>
            <a:r>
              <a:rPr lang="hu-HU" sz="1200" b="1" dirty="0">
                <a:solidFill>
                  <a:srgbClr val="941E6D"/>
                </a:solidFill>
                <a:hlinkClick r:id="rId3"/>
              </a:rPr>
              <a:t>Ilyen az élet védőoltások nélkül - egy 37 éves brit anya vallomása</a:t>
            </a:r>
            <a:endParaRPr lang="hu-HU" sz="1200" b="1" dirty="0">
              <a:solidFill>
                <a:srgbClr val="941E6D"/>
              </a:solidFill>
            </a:endParaRPr>
          </a:p>
          <a:p>
            <a:pPr algn="ctr"/>
            <a:r>
              <a:rPr lang="hu-HU" sz="1200" b="1" dirty="0">
                <a:solidFill>
                  <a:schemeClr val="tx1"/>
                </a:solidFill>
              </a:rPr>
              <a:t>Nézd meg a videót! </a:t>
            </a:r>
            <a:r>
              <a:rPr lang="hu-HU" sz="1200" b="1" dirty="0" err="1">
                <a:solidFill>
                  <a:schemeClr val="tx1"/>
                </a:solidFill>
                <a:hlinkClick r:id="rId4"/>
              </a:rPr>
              <a:t>KliniKaland</a:t>
            </a:r>
            <a:r>
              <a:rPr lang="hu-HU" sz="1200" b="1" dirty="0">
                <a:hlinkClick r:id="rId4"/>
              </a:rPr>
              <a:t>: Védőoltások II. – Biztonság? Hatékonyság? Nyájimmunitás? Megmagyarázzuk.</a:t>
            </a:r>
            <a:endParaRPr lang="hu-HU" sz="1200" b="1" dirty="0"/>
          </a:p>
          <a:p>
            <a:pPr algn="ctr"/>
            <a:endParaRPr lang="hu-HU" sz="1200" b="1" dirty="0">
              <a:solidFill>
                <a:srgbClr val="941E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81725" y="552150"/>
            <a:ext cx="4180500" cy="4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 b="1" dirty="0">
                <a:solidFill>
                  <a:schemeClr val="tx1"/>
                </a:solidFill>
              </a:rPr>
              <a:t>Sajnos azonban sok betegséget a tudomány mai állása szerint még mindig nem tudunk megfelelően megelőzni és gyógyítani...</a:t>
            </a:r>
            <a:endParaRPr sz="3000" b="1" dirty="0">
              <a:solidFill>
                <a:schemeClr val="tx1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5" y="0"/>
            <a:ext cx="45408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A5205B0D-AC54-40F2-A852-1E148373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63" y="189383"/>
            <a:ext cx="8520600" cy="600327"/>
          </a:xfrm>
        </p:spPr>
        <p:txBody>
          <a:bodyPr/>
          <a:lstStyle/>
          <a:p>
            <a:pPr algn="ctr"/>
            <a:r>
              <a:rPr lang="hu-HU" sz="2400" b="1" dirty="0"/>
              <a:t>Rákbetegség = </a:t>
            </a:r>
            <a:r>
              <a:rPr lang="hu-HU" sz="2400" b="1" i="1" dirty="0"/>
              <a:t>rosszindulatú</a:t>
            </a:r>
            <a:r>
              <a:rPr lang="hu-HU" sz="2400" b="1" dirty="0"/>
              <a:t> daganatos megbetegedés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8FE88138-C3BB-4A14-BD3F-35C47726F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28" y="789710"/>
            <a:ext cx="5878907" cy="4164407"/>
          </a:xfrm>
        </p:spPr>
        <p:txBody>
          <a:bodyPr/>
          <a:lstStyle/>
          <a:p>
            <a:r>
              <a:rPr lang="hu-HU" sz="1400" dirty="0">
                <a:solidFill>
                  <a:schemeClr val="tx1"/>
                </a:solidFill>
              </a:rPr>
              <a:t>Az élet fennmaradásához sejtjeink folyamatos megújulására van szükség: elöregedett sejtjeink elpusztulnak </a:t>
            </a:r>
            <a:br>
              <a:rPr lang="hu-HU" sz="1400" dirty="0">
                <a:solidFill>
                  <a:schemeClr val="tx1"/>
                </a:solidFill>
              </a:rPr>
            </a:br>
            <a:r>
              <a:rPr lang="hu-HU" sz="1400" dirty="0">
                <a:solidFill>
                  <a:schemeClr val="tx1"/>
                </a:solidFill>
              </a:rPr>
              <a:t>(= programozott sejthalál), helyettük </a:t>
            </a:r>
            <a:r>
              <a:rPr lang="hu-HU" sz="1400" b="1" i="1" dirty="0">
                <a:solidFill>
                  <a:schemeClr val="tx1"/>
                </a:solidFill>
              </a:rPr>
              <a:t>sejtosztódás</a:t>
            </a:r>
            <a:r>
              <a:rPr lang="hu-HU" sz="1400" dirty="0">
                <a:solidFill>
                  <a:schemeClr val="tx1"/>
                </a:solidFill>
              </a:rPr>
              <a:t>sal újak keletkeznek. A sejtosztódás folyamatát jól nyomon követheted a következő animáción: </a:t>
            </a:r>
            <a:r>
              <a:rPr lang="hu-HU" sz="1400" dirty="0">
                <a:solidFill>
                  <a:schemeClr val="tx1"/>
                </a:solidFill>
                <a:hlinkClick r:id="rId2"/>
              </a:rPr>
              <a:t>https://scratch.mit.edu/projects/323581685/</a:t>
            </a:r>
            <a:r>
              <a:rPr lang="hu-HU" sz="1400" dirty="0">
                <a:solidFill>
                  <a:schemeClr val="tx1"/>
                </a:solidFill>
              </a:rPr>
              <a:t> </a:t>
            </a:r>
          </a:p>
          <a:p>
            <a:r>
              <a:rPr lang="hu-HU" sz="1400" dirty="0">
                <a:solidFill>
                  <a:schemeClr val="tx1"/>
                </a:solidFill>
              </a:rPr>
              <a:t>A testünkben zajló milliárdnyi sejtosztódás során folyamatosan keletkeznek „programozási hibás” sejtek is.</a:t>
            </a:r>
          </a:p>
          <a:p>
            <a:r>
              <a:rPr lang="hu-HU" sz="1400" dirty="0">
                <a:solidFill>
                  <a:schemeClr val="tx1"/>
                </a:solidFill>
              </a:rPr>
              <a:t>Az ép immunrendszer képes megsemmisíteni ezeket a folyamatosan képződő </a:t>
            </a:r>
            <a:r>
              <a:rPr lang="hu-HU" sz="1400" b="1" dirty="0">
                <a:solidFill>
                  <a:schemeClr val="tx1"/>
                </a:solidFill>
              </a:rPr>
              <a:t>„hibás” sejtmutációk</a:t>
            </a:r>
            <a:r>
              <a:rPr lang="hu-HU" sz="1400" dirty="0">
                <a:solidFill>
                  <a:schemeClr val="tx1"/>
                </a:solidFill>
              </a:rPr>
              <a:t>at.</a:t>
            </a:r>
          </a:p>
          <a:p>
            <a:r>
              <a:rPr lang="hu-HU" sz="1400" dirty="0">
                <a:solidFill>
                  <a:schemeClr val="tx1"/>
                </a:solidFill>
              </a:rPr>
              <a:t>Az immunrendszer nem megfelelő működése esetén ezek a hibás sejtek </a:t>
            </a:r>
            <a:r>
              <a:rPr lang="hu-HU" sz="1400" b="1" dirty="0">
                <a:solidFill>
                  <a:schemeClr val="tx1"/>
                </a:solidFill>
              </a:rPr>
              <a:t>ellenőrizetlen szaporodás</a:t>
            </a:r>
            <a:r>
              <a:rPr lang="hu-HU" sz="1400" dirty="0">
                <a:solidFill>
                  <a:schemeClr val="tx1"/>
                </a:solidFill>
              </a:rPr>
              <a:t>ba kezdenek - károsítva ezzel a környező egészséges szöveteket. </a:t>
            </a:r>
            <a:br>
              <a:rPr lang="hu-HU" sz="1400" dirty="0">
                <a:solidFill>
                  <a:schemeClr val="tx1"/>
                </a:solidFill>
              </a:rPr>
            </a:br>
            <a:r>
              <a:rPr lang="hu-HU" sz="1400" dirty="0">
                <a:solidFill>
                  <a:schemeClr val="tx1"/>
                </a:solidFill>
              </a:rPr>
              <a:t>Ezt nevezzük rákbetegségnek.</a:t>
            </a:r>
          </a:p>
          <a:p>
            <a:pPr marL="114300" indent="0">
              <a:buNone/>
            </a:pPr>
            <a:endParaRPr lang="hu-HU" sz="1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hu-HU" sz="1400" b="1">
                <a:solidFill>
                  <a:schemeClr val="tx1"/>
                </a:solidFill>
              </a:rPr>
              <a:t>Hitelesen, részletesen </a:t>
            </a:r>
            <a:r>
              <a:rPr lang="hu-HU" sz="1400" b="1" dirty="0">
                <a:solidFill>
                  <a:schemeClr val="tx1"/>
                </a:solidFill>
              </a:rPr>
              <a:t>a rákbetegségről: </a:t>
            </a:r>
            <a:br>
              <a:rPr lang="hu-HU" sz="1400" b="1" dirty="0">
                <a:solidFill>
                  <a:schemeClr val="tx1"/>
                </a:solidFill>
              </a:rPr>
            </a:br>
            <a:r>
              <a:rPr lang="hu-HU" sz="1400" b="1" dirty="0">
                <a:hlinkClick r:id="rId3"/>
              </a:rPr>
              <a:t>http://daganatok.hu/</a:t>
            </a:r>
            <a:r>
              <a:rPr lang="hu-HU" sz="1400" b="1" dirty="0"/>
              <a:t> és </a:t>
            </a:r>
            <a:r>
              <a:rPr lang="hu-HU" sz="1400" b="1" dirty="0">
                <a:hlinkClick r:id="rId4"/>
              </a:rPr>
              <a:t>https://rakgyogyitas.hu/</a:t>
            </a:r>
            <a:r>
              <a:rPr lang="hu-HU" sz="1400" b="1" dirty="0"/>
              <a:t> </a:t>
            </a:r>
          </a:p>
        </p:txBody>
      </p:sp>
      <p:pic>
        <p:nvPicPr>
          <p:cNvPr id="3076" name="Picture 4" descr="Mi a rák? | Daganatok.hu">
            <a:extLst>
              <a:ext uri="{FF2B5EF4-FFF2-40B4-BE49-F238E27FC236}">
                <a16:creationId xmlns:a16="http://schemas.microsoft.com/office/drawing/2014/main" id="{CB03F6DC-E005-498D-A2E9-DB6214B3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63" y="1668901"/>
            <a:ext cx="2410700" cy="180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8724747D-7001-4D38-B227-C3396220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339970"/>
            <a:ext cx="8419346" cy="4228906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hu-HU" sz="1700" dirty="0">
                <a:solidFill>
                  <a:schemeClr val="tx1"/>
                </a:solidFill>
              </a:rPr>
              <a:t>A tudomány mai állása szerint nem mindig deríthető ki, hogy </a:t>
            </a:r>
            <a:r>
              <a:rPr lang="hu-HU" sz="1700" b="1" dirty="0">
                <a:solidFill>
                  <a:schemeClr val="tx1"/>
                </a:solidFill>
              </a:rPr>
              <a:t>miért</a:t>
            </a:r>
            <a:r>
              <a:rPr lang="hu-HU" sz="1700" dirty="0">
                <a:solidFill>
                  <a:schemeClr val="tx1"/>
                </a:solidFill>
              </a:rPr>
              <a:t> alakulnak ki az egyes rosszindulatú daganatos betegségek. Az viszont közös bennük, hogy </a:t>
            </a:r>
            <a:br>
              <a:rPr lang="hu-HU" sz="1700" dirty="0">
                <a:solidFill>
                  <a:schemeClr val="tx1"/>
                </a:solidFill>
              </a:rPr>
            </a:br>
            <a:r>
              <a:rPr lang="hu-HU" sz="1700" b="1" dirty="0">
                <a:solidFill>
                  <a:schemeClr val="tx1"/>
                </a:solidFill>
              </a:rPr>
              <a:t>a rák</a:t>
            </a:r>
            <a:r>
              <a:rPr lang="hu-HU" sz="1700" dirty="0">
                <a:solidFill>
                  <a:schemeClr val="tx1"/>
                </a:solidFill>
              </a:rPr>
              <a:t> </a:t>
            </a:r>
            <a:r>
              <a:rPr lang="hu-HU" sz="1700" b="1" dirty="0">
                <a:solidFill>
                  <a:schemeClr val="tx1"/>
                </a:solidFill>
              </a:rPr>
              <a:t>igyekszik akadályozni az immunrendszer működését</a:t>
            </a:r>
            <a:r>
              <a:rPr lang="hu-HU" sz="1700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r>
              <a:rPr lang="hu-HU" sz="1700" dirty="0">
                <a:solidFill>
                  <a:schemeClr val="tx1"/>
                </a:solidFill>
              </a:rPr>
              <a:t>Tudjuk, hogy a rákos betegségek </a:t>
            </a:r>
            <a:r>
              <a:rPr lang="hu-HU" sz="1700" b="1" dirty="0">
                <a:solidFill>
                  <a:schemeClr val="tx1"/>
                </a:solidFill>
              </a:rPr>
              <a:t>leggyakoribb</a:t>
            </a:r>
            <a:r>
              <a:rPr lang="hu-HU" sz="1700" dirty="0">
                <a:solidFill>
                  <a:schemeClr val="tx1"/>
                </a:solidFill>
              </a:rPr>
              <a:t> </a:t>
            </a:r>
            <a:r>
              <a:rPr lang="hu-HU" sz="1700" b="1" dirty="0">
                <a:solidFill>
                  <a:schemeClr val="tx1"/>
                </a:solidFill>
              </a:rPr>
              <a:t>kiváltó okai a következő tényezők </a:t>
            </a:r>
            <a:r>
              <a:rPr lang="hu-HU" sz="1700" dirty="0">
                <a:solidFill>
                  <a:schemeClr val="tx1"/>
                </a:solidFill>
              </a:rPr>
              <a:t>lehetnek: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700" i="1" dirty="0">
                <a:solidFill>
                  <a:schemeClr val="tx1"/>
                </a:solidFill>
              </a:rPr>
              <a:t>környezeti / életmódbeli rizikófaktorok</a:t>
            </a:r>
            <a:r>
              <a:rPr lang="hu-HU" sz="1700" dirty="0">
                <a:solidFill>
                  <a:schemeClr val="tx1"/>
                </a:solidFill>
              </a:rPr>
              <a:t>, pl. nem megfelelő táplálkozás, dohányzás, mozgásszegény életmód, alkoholfogyasztás,  légszennyezettség, túlzásba vitt napozás, felelőtlen nemi élet, hormonkészítmények szedése stb.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700" i="1" dirty="0">
                <a:solidFill>
                  <a:schemeClr val="tx1"/>
                </a:solidFill>
              </a:rPr>
              <a:t>immungyengeség</a:t>
            </a:r>
            <a:r>
              <a:rPr lang="hu-HU" sz="1700" dirty="0">
                <a:solidFill>
                  <a:schemeClr val="tx1"/>
                </a:solidFill>
              </a:rPr>
              <a:t> a fokozott stressz vagy egyes betegségek miatt;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700" i="1" dirty="0">
                <a:solidFill>
                  <a:schemeClr val="tx1"/>
                </a:solidFill>
              </a:rPr>
              <a:t>genetikai tényezők</a:t>
            </a:r>
            <a:r>
              <a:rPr lang="hu-HU" sz="1700" dirty="0">
                <a:solidFill>
                  <a:schemeClr val="tx1"/>
                </a:solidFill>
              </a:rPr>
              <a:t>: örökletes hajlam bizonyos típusú rákbetegségekre (”családi halmozódás”).</a:t>
            </a:r>
          </a:p>
          <a:p>
            <a:pPr>
              <a:buFontTx/>
              <a:buChar char="-"/>
            </a:pPr>
            <a:endParaRPr lang="hu-HU" sz="1700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4" name="Picture 2" descr="Halálra éheztetnék a rákos sejteket kutatók | 24.hu">
            <a:extLst>
              <a:ext uri="{FF2B5EF4-FFF2-40B4-BE49-F238E27FC236}">
                <a16:creationId xmlns:a16="http://schemas.microsoft.com/office/drawing/2014/main" id="{7725E407-2DFA-44B1-9239-DBE31299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97" y="3745009"/>
            <a:ext cx="1881813" cy="1058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65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1D2043D4-FDFE-46AB-BA56-B55FA2A1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06477"/>
            <a:ext cx="8520600" cy="4699820"/>
          </a:xfrm>
        </p:spPr>
        <p:txBody>
          <a:bodyPr/>
          <a:lstStyle/>
          <a:p>
            <a:pPr marL="114300" indent="0">
              <a:buNone/>
            </a:pPr>
            <a:r>
              <a:rPr lang="hu-H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MERÜL FEL A RÁK GYANÚJA?</a:t>
            </a:r>
          </a:p>
          <a:p>
            <a:pPr marL="114300" indent="0">
              <a:buNone/>
            </a:pPr>
            <a:endParaRPr lang="hu-HU" sz="800" dirty="0"/>
          </a:p>
          <a:p>
            <a:r>
              <a:rPr lang="hu-HU" sz="1600" dirty="0"/>
              <a:t>Hosszabb-rövidebb ideje fennálló panaszokkal, tünetekkel kerül a beteg szakorvoshoz.</a:t>
            </a:r>
          </a:p>
          <a:p>
            <a:r>
              <a:rPr lang="hu-HU" sz="1600" dirty="0"/>
              <a:t>Szűrővizsgálatok jelzik a bajt.</a:t>
            </a:r>
          </a:p>
          <a:p>
            <a:pPr marL="114300" indent="0">
              <a:buNone/>
            </a:pPr>
            <a:endParaRPr lang="hu-HU" sz="1600" dirty="0"/>
          </a:p>
          <a:p>
            <a:pPr marL="114300" indent="0">
              <a:buNone/>
            </a:pPr>
            <a:r>
              <a:rPr lang="hu-H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ÁLLÍTJÁK FEL A RÁK DIAGNÓZISÁT?</a:t>
            </a:r>
          </a:p>
          <a:p>
            <a:pPr marL="114300" indent="0">
              <a:buNone/>
            </a:pPr>
            <a:endParaRPr lang="hu-HU" sz="800" dirty="0"/>
          </a:p>
          <a:p>
            <a:pPr marL="114300" indent="0">
              <a:buNone/>
            </a:pPr>
            <a:r>
              <a:rPr lang="hu-HU" sz="1600" b="1" dirty="0"/>
              <a:t>Onkológiai diagnosztika</a:t>
            </a:r>
            <a:r>
              <a:rPr lang="hu-HU" sz="1600" dirty="0"/>
              <a:t>i</a:t>
            </a:r>
            <a:r>
              <a:rPr lang="hu-HU" sz="1600" b="1" dirty="0"/>
              <a:t> </a:t>
            </a:r>
            <a:r>
              <a:rPr lang="hu-HU" sz="1600" dirty="0"/>
              <a:t>vizsgálatokkal, melyek célja:</a:t>
            </a:r>
          </a:p>
          <a:p>
            <a:pPr>
              <a:buFontTx/>
              <a:buChar char="-"/>
            </a:pPr>
            <a:r>
              <a:rPr lang="hu-HU" sz="1600" dirty="0"/>
              <a:t>megbizonyosodni arról, hogy valóban daganat áll-e a tünetek hátterében; </a:t>
            </a:r>
          </a:p>
          <a:p>
            <a:pPr>
              <a:buFontTx/>
              <a:buChar char="-"/>
            </a:pPr>
            <a:r>
              <a:rPr lang="hu-HU" sz="1600" dirty="0"/>
              <a:t>meghatározni a daganat nagyságát és szövettani típusát;</a:t>
            </a:r>
          </a:p>
          <a:p>
            <a:pPr>
              <a:buFontTx/>
              <a:buChar char="-"/>
            </a:pPr>
            <a:r>
              <a:rPr lang="hu-HU" sz="1600" dirty="0"/>
              <a:t>megtudni, vannak-e esetleges áttétek a nyirokcsomókban és a távoli szervekben; </a:t>
            </a:r>
          </a:p>
          <a:p>
            <a:pPr>
              <a:buFontTx/>
              <a:buChar char="-"/>
            </a:pPr>
            <a:r>
              <a:rPr lang="hu-HU" sz="1600" dirty="0"/>
              <a:t>felmérni a beteg általános állapotát, valamint a társ- és kísérő betegségeket.</a:t>
            </a:r>
          </a:p>
          <a:p>
            <a:pPr marL="114300" indent="0">
              <a:buNone/>
            </a:pPr>
            <a:r>
              <a:rPr lang="hu-HU" sz="1600" dirty="0"/>
              <a:t>Ilyen </a:t>
            </a:r>
            <a:r>
              <a:rPr lang="hu-HU" sz="1600" b="1" dirty="0"/>
              <a:t>műszeres és laboratóriumi vizsgálatok </a:t>
            </a:r>
            <a:r>
              <a:rPr lang="hu-HU" sz="1600" dirty="0"/>
              <a:t>pl.:</a:t>
            </a:r>
          </a:p>
          <a:p>
            <a:pPr>
              <a:buFontTx/>
              <a:buChar char="-"/>
            </a:pPr>
            <a:r>
              <a:rPr lang="hu-HU" sz="1600" dirty="0"/>
              <a:t>képalkotó eljárások: röntgen, CT, MR, PET-CT, ultrahang</a:t>
            </a:r>
          </a:p>
          <a:p>
            <a:pPr>
              <a:buFontTx/>
              <a:buChar char="-"/>
            </a:pPr>
            <a:r>
              <a:rPr lang="hu-HU" sz="1600" dirty="0"/>
              <a:t>tumormarker-vizsgálat vérből</a:t>
            </a:r>
          </a:p>
          <a:p>
            <a:pPr>
              <a:buFontTx/>
              <a:buChar char="-"/>
            </a:pPr>
            <a:r>
              <a:rPr lang="hu-HU" sz="1600" dirty="0"/>
              <a:t>szövettani vizsgálat (</a:t>
            </a:r>
            <a:r>
              <a:rPr lang="hu-HU" sz="1600" dirty="0" err="1"/>
              <a:t>biopsziával</a:t>
            </a:r>
            <a:r>
              <a:rPr lang="hu-HU" sz="1600" dirty="0"/>
              <a:t>, kimetszéssel, kenetvétellel)</a:t>
            </a:r>
          </a:p>
        </p:txBody>
      </p:sp>
      <p:pic>
        <p:nvPicPr>
          <p:cNvPr id="5" name="Ábra 4" descr="Doktor">
            <a:extLst>
              <a:ext uri="{FF2B5EF4-FFF2-40B4-BE49-F238E27FC236}">
                <a16:creationId xmlns:a16="http://schemas.microsoft.com/office/drawing/2014/main" id="{F58E41EA-D773-4DE1-8396-BA942EB63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1007" y="3638550"/>
            <a:ext cx="1146072" cy="12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8670" y="219645"/>
            <a:ext cx="4461654" cy="398541"/>
          </a:xfrm>
        </p:spPr>
        <p:txBody>
          <a:bodyPr/>
          <a:lstStyle/>
          <a:p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Melyik rákbetegség-stádium mit jelent?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618185"/>
            <a:ext cx="8520600" cy="4333741"/>
          </a:xfrm>
        </p:spPr>
        <p:txBody>
          <a:bodyPr/>
          <a:lstStyle/>
          <a:p>
            <a:pPr marL="114300" indent="0">
              <a:buNone/>
            </a:pPr>
            <a:r>
              <a:rPr lang="hu-HU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Római számokkal </a:t>
            </a:r>
            <a:r>
              <a:rPr lang="hu-HU" sz="1350" dirty="0"/>
              <a:t>jelölt stádiumok (0, I, II, III és IV):  minél nagyobb a szám, </a:t>
            </a:r>
          </a:p>
          <a:p>
            <a:r>
              <a:rPr lang="hu-HU" sz="1350" dirty="0"/>
              <a:t>annál súlyosabb, előrehaladottabb a betegség, </a:t>
            </a:r>
          </a:p>
          <a:p>
            <a:r>
              <a:rPr lang="hu-HU" sz="1350" dirty="0"/>
              <a:t>annál nagyobb, kiterjedtebb a daganat, </a:t>
            </a:r>
          </a:p>
          <a:p>
            <a:r>
              <a:rPr lang="hu-HU" sz="1350" dirty="0"/>
              <a:t>annál rosszabbak a beteg gyógyulási esélyei.</a:t>
            </a:r>
          </a:p>
          <a:p>
            <a:pPr marL="114300" indent="0">
              <a:buNone/>
            </a:pPr>
            <a:r>
              <a:rPr lang="hu-HU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TNM rendszer:</a:t>
            </a:r>
            <a:r>
              <a:rPr lang="hu-HU" sz="13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 van, mekkora és milyen gyorsan terjed a daganat?</a:t>
            </a:r>
            <a:endParaRPr lang="hu-HU" sz="1350" dirty="0"/>
          </a:p>
          <a:p>
            <a:pPr marL="114300" indent="0">
              <a:buNone/>
            </a:pPr>
            <a:r>
              <a:rPr lang="hu-HU" sz="1350" b="1" dirty="0"/>
              <a:t>T-érték = tumorméret:</a:t>
            </a:r>
            <a:endParaRPr lang="hu-HU" sz="1350" dirty="0"/>
          </a:p>
          <a:p>
            <a:r>
              <a:rPr lang="hu-HU" sz="1350" dirty="0" err="1"/>
              <a:t>Tis</a:t>
            </a:r>
            <a:r>
              <a:rPr lang="hu-HU" sz="1350" dirty="0"/>
              <a:t>: </a:t>
            </a:r>
            <a:r>
              <a:rPr lang="hu-HU" sz="1350" dirty="0" err="1"/>
              <a:t>carcinoma</a:t>
            </a:r>
            <a:r>
              <a:rPr lang="hu-HU" sz="1350" dirty="0"/>
              <a:t> in situ (csak a kiindulási hely sejtjeit érinti, és nem terjed át a környező szövetekre);</a:t>
            </a:r>
          </a:p>
          <a:p>
            <a:r>
              <a:rPr lang="hu-HU" sz="1350" dirty="0"/>
              <a:t>T0: elsődleges tumor nem mutatható ki;</a:t>
            </a:r>
          </a:p>
          <a:p>
            <a:r>
              <a:rPr lang="hu-HU" sz="1350" dirty="0"/>
              <a:t>T1, T2, T3 vagy T4: a daganat fokozatosan növekvő méretű, a T1 a legkisebb, a T4 a legnagyobb.</a:t>
            </a:r>
          </a:p>
          <a:p>
            <a:pPr marL="114300" indent="0">
              <a:buNone/>
            </a:pPr>
            <a:r>
              <a:rPr lang="hu-HU" sz="1350" b="1" dirty="0"/>
              <a:t>N-érték = nyirokcsomók érintettsége:</a:t>
            </a:r>
            <a:endParaRPr lang="hu-HU" sz="1350" dirty="0"/>
          </a:p>
          <a:p>
            <a:r>
              <a:rPr lang="hu-HU" sz="1350" dirty="0"/>
              <a:t>N0: környéki nyirokcsomók nem érintettek;</a:t>
            </a:r>
          </a:p>
          <a:p>
            <a:r>
              <a:rPr lang="hu-HU" sz="1350" dirty="0"/>
              <a:t>N1: egy vagy néhány környéki nyirokcsomó érintett;</a:t>
            </a:r>
          </a:p>
          <a:p>
            <a:r>
              <a:rPr lang="hu-HU" sz="1350" dirty="0"/>
              <a:t>N2, N3: több környéki nyirokcsomó érintett, és/vagy távolabbi nyirokcsomók is érintettek.</a:t>
            </a:r>
          </a:p>
          <a:p>
            <a:pPr marL="114300" indent="0">
              <a:buNone/>
            </a:pPr>
            <a:r>
              <a:rPr lang="hu-HU" sz="1350" b="1" dirty="0"/>
              <a:t>M-érték = áttétek (</a:t>
            </a:r>
            <a:r>
              <a:rPr lang="hu-HU" sz="1350" b="1" dirty="0" err="1"/>
              <a:t>metasztázis</a:t>
            </a:r>
            <a:r>
              <a:rPr lang="hu-HU" sz="1350" b="1" dirty="0"/>
              <a:t>):</a:t>
            </a:r>
            <a:endParaRPr lang="hu-HU" sz="1350" dirty="0"/>
          </a:p>
          <a:p>
            <a:r>
              <a:rPr lang="hu-HU" sz="1350" dirty="0"/>
              <a:t>M0: a daganat nem képzett áttéteket;</a:t>
            </a:r>
          </a:p>
          <a:p>
            <a:r>
              <a:rPr lang="hu-HU" sz="1350" dirty="0"/>
              <a:t>M1: a daganat más szervekre is átterjedt, áttéteket képzett;</a:t>
            </a:r>
          </a:p>
          <a:p>
            <a:pPr marL="114300" indent="0">
              <a:buNone/>
            </a:pPr>
            <a:r>
              <a:rPr lang="hu-HU" sz="1350" b="1" dirty="0">
                <a:solidFill>
                  <a:schemeClr val="tx1"/>
                </a:solidFill>
              </a:rPr>
              <a:t>3. G-érték: </a:t>
            </a:r>
            <a:r>
              <a:rPr lang="hu-HU" sz="1350" b="1" dirty="0"/>
              <a:t>a daganat rosszindulatúsága </a:t>
            </a:r>
            <a:r>
              <a:rPr lang="hu-HU" sz="1350" dirty="0"/>
              <a:t>(milyen gyorsan növekszik, mennyire agresszív): G1 – G4</a:t>
            </a:r>
          </a:p>
          <a:p>
            <a:endParaRPr lang="hu-HU" dirty="0"/>
          </a:p>
        </p:txBody>
      </p:sp>
      <p:pic>
        <p:nvPicPr>
          <p:cNvPr id="5" name="Ábra 4" descr="Sávdiagram romló tendenciával">
            <a:extLst>
              <a:ext uri="{FF2B5EF4-FFF2-40B4-BE49-F238E27FC236}">
                <a16:creationId xmlns:a16="http://schemas.microsoft.com/office/drawing/2014/main" id="{B2CC70C9-4E0B-46AE-ACAF-851FF3C64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615" y="3091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2F07B9-564A-45A3-9F0F-7C632E4D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20064"/>
            <a:ext cx="8520600" cy="1078975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Harcban a rákkal: a daganatellenes 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terápia  lehetőségei napjainkban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D5A8197-7152-4A89-9A06-8AC4B6AEF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75861"/>
            <a:ext cx="8520600" cy="2909408"/>
          </a:xfrm>
        </p:spPr>
        <p:txBody>
          <a:bodyPr/>
          <a:lstStyle/>
          <a:p>
            <a:r>
              <a:rPr lang="hu-HU" dirty="0"/>
              <a:t>Minden rákos beteg egyedi eset.</a:t>
            </a:r>
          </a:p>
          <a:p>
            <a:r>
              <a:rPr lang="hu-HU" dirty="0"/>
              <a:t>Minden rákbetegség más.</a:t>
            </a:r>
          </a:p>
          <a:p>
            <a:r>
              <a:rPr lang="hu-HU" dirty="0"/>
              <a:t>A megfelelő diagnózis felállításán át a kezelések kiválasztásáig, alkalmazásáig és a gyógyuláson át az utógondozásig vezet az ún. </a:t>
            </a:r>
            <a:br>
              <a:rPr lang="hu-HU" dirty="0"/>
            </a:br>
            <a:r>
              <a:rPr lang="hu-HU" dirty="0"/>
              <a:t>„</a:t>
            </a:r>
            <a:r>
              <a:rPr lang="hu-HU" b="1" dirty="0"/>
              <a:t>egyéni betegút”.</a:t>
            </a:r>
          </a:p>
          <a:p>
            <a:r>
              <a:rPr lang="hu-HU" dirty="0"/>
              <a:t>Ezen az úton a rákos beteget  a szakemberek egész csoportja kíséri, ők alkotják az ún. </a:t>
            </a:r>
            <a:r>
              <a:rPr lang="hu-HU" b="1" dirty="0"/>
              <a:t>„</a:t>
            </a:r>
            <a:r>
              <a:rPr lang="hu-HU" b="1" dirty="0" err="1"/>
              <a:t>onko</a:t>
            </a:r>
            <a:r>
              <a:rPr lang="hu-HU" b="1" dirty="0"/>
              <a:t>-teamet”</a:t>
            </a:r>
            <a:r>
              <a:rPr lang="hu-HU" dirty="0"/>
              <a:t>: pl. radiológus, sebész, onkológus, patológus, sugárterapeuta szakorvosok.</a:t>
            </a:r>
          </a:p>
        </p:txBody>
      </p:sp>
      <p:pic>
        <p:nvPicPr>
          <p:cNvPr id="1026" name="Picture 2" descr="Óriási áttörés a rák elleni harcban - NatúrHírek - Egészségmagazin">
            <a:extLst>
              <a:ext uri="{FF2B5EF4-FFF2-40B4-BE49-F238E27FC236}">
                <a16:creationId xmlns:a16="http://schemas.microsoft.com/office/drawing/2014/main" id="{B201D4B9-68A9-4354-B48B-B914EBEF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5" y="417826"/>
            <a:ext cx="2812998" cy="1258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91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60860" y="362883"/>
            <a:ext cx="8520600" cy="457053"/>
          </a:xfrm>
        </p:spPr>
        <p:txBody>
          <a:bodyPr/>
          <a:lstStyle/>
          <a:p>
            <a:r>
              <a:rPr lang="hu-H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HAGYOMÁNYOS KEZELÉSEK:</a:t>
            </a:r>
            <a:endParaRPr lang="hu-H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36298" y="1224615"/>
            <a:ext cx="8422278" cy="3556001"/>
          </a:xfrm>
        </p:spPr>
        <p:txBody>
          <a:bodyPr/>
          <a:lstStyle/>
          <a:p>
            <a:pPr marL="2241550" indent="-2101850">
              <a:buNone/>
            </a:pPr>
            <a:r>
              <a:rPr lang="hu-H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Műtéti beavatkozás: </a:t>
            </a:r>
            <a:r>
              <a:rPr lang="hu-HU" sz="1600" dirty="0"/>
              <a:t>a legfontosabb és leggyakrabban alkalmazott, </a:t>
            </a:r>
            <a:br>
              <a:rPr lang="hu-HU" sz="1600" dirty="0"/>
            </a:br>
            <a:r>
              <a:rPr lang="hu-HU" sz="1600" dirty="0"/>
              <a:t>sokszor egyedül is gyógyuláshoz vezető módszer</a:t>
            </a:r>
            <a:br>
              <a:rPr lang="hu-HU" sz="1600" dirty="0"/>
            </a:br>
            <a:r>
              <a:rPr lang="hu-HU" sz="1600" dirty="0"/>
              <a:t>számos rákféleség esetében. </a:t>
            </a:r>
          </a:p>
          <a:p>
            <a:pPr marL="139700" indent="312738">
              <a:buNone/>
            </a:pPr>
            <a:r>
              <a:rPr lang="hu-HU" sz="1600" dirty="0"/>
              <a:t>Elsődleges célja:</a:t>
            </a:r>
          </a:p>
          <a:p>
            <a:pPr>
              <a:buFontTx/>
              <a:buChar char="-"/>
            </a:pPr>
            <a:r>
              <a:rPr lang="hu-HU" sz="1600" dirty="0"/>
              <a:t>a láthatóan rákos daganatszövetek / szervek / szervrészletek eltávolítása; </a:t>
            </a:r>
          </a:p>
          <a:p>
            <a:pPr>
              <a:buFontTx/>
              <a:buChar char="-"/>
            </a:pPr>
            <a:r>
              <a:rPr lang="hu-HU" sz="1600" dirty="0"/>
              <a:t>bizonyos mennyiségű épnek tűnő környéki szövet eltávolítása azért, hogy később ne újuljon ki a daganat;</a:t>
            </a:r>
          </a:p>
          <a:p>
            <a:pPr>
              <a:buFontTx/>
              <a:buChar char="-"/>
            </a:pPr>
            <a:r>
              <a:rPr lang="hu-HU" sz="1600" dirty="0"/>
              <a:t>az adott szerv környékén lévő (regionális) nyirokcsomók eltávolítása azért, hogy a ráksejtek a nyirokkeringésen keresztül ne szóródjanak szét a szervezetben. </a:t>
            </a:r>
          </a:p>
          <a:p>
            <a:pPr>
              <a:buFontTx/>
              <a:buChar char="-"/>
            </a:pPr>
            <a:r>
              <a:rPr lang="hu-HU" sz="1600" dirty="0"/>
              <a:t>Általában nem távolítják el a daganat régiójában található teljes nyirokcsomó-láncolatot, hanem csak az „őrszem” (</a:t>
            </a:r>
            <a:r>
              <a:rPr lang="hu-HU" sz="1600" dirty="0" err="1"/>
              <a:t>sentinel</a:t>
            </a:r>
            <a:r>
              <a:rPr lang="hu-HU" sz="1600" dirty="0"/>
              <a:t>) nyirokcsomókat, vagyis amelyeket az első szűrőként azonosítanak a daganat körül.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BA085A6F-9859-4D8C-BFDB-153CB6B5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33" y="174450"/>
            <a:ext cx="1919110" cy="1405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91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C84901D6-676B-4643-8094-06760A707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sz="3600" b="1" dirty="0">
                <a:solidFill>
                  <a:srgbClr val="941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tanóra:</a:t>
            </a:r>
          </a:p>
          <a:p>
            <a:pPr algn="ctr"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u-HU" sz="3200" dirty="0"/>
              <a:t>Immunrendszerünk és az oltások</a:t>
            </a:r>
          </a:p>
          <a:p>
            <a:pPr algn="ctr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hu-HU" sz="3200" dirty="0"/>
              <a:t>Immunrendszerünk és a rákbetegség</a:t>
            </a:r>
          </a:p>
        </p:txBody>
      </p:sp>
    </p:spTree>
    <p:extLst>
      <p:ext uri="{BB962C8B-B14F-4D97-AF65-F5344CB8AC3E}">
        <p14:creationId xmlns:p14="http://schemas.microsoft.com/office/powerpoint/2010/main" val="3182413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4D53D030-008D-4408-9A2D-4FE2E96F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303" y="324466"/>
            <a:ext cx="8259097" cy="4244410"/>
          </a:xfrm>
        </p:spPr>
        <p:txBody>
          <a:bodyPr/>
          <a:lstStyle/>
          <a:p>
            <a:pPr marL="354013" indent="-265113">
              <a:buNone/>
            </a:pPr>
            <a:r>
              <a:rPr lang="hu-H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Hagyományos kemoterápia: </a:t>
            </a:r>
            <a:r>
              <a:rPr lang="hu-HU" sz="1600" dirty="0"/>
              <a:t>az osztódó tumorsejtek elpusztítására képes, így csökkentve a daganatsejtek számát. </a:t>
            </a:r>
            <a:br>
              <a:rPr lang="hu-HU" sz="1600" dirty="0"/>
            </a:br>
            <a:r>
              <a:rPr lang="hu-HU" sz="1600" dirty="0"/>
              <a:t>Az alkalmazott gyógyszerek viszont az egészséges sejteket is pusztítják, ezért sok a kezelés súlyos mellékhatása.</a:t>
            </a:r>
            <a:endParaRPr lang="hu-HU" sz="16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hu-H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Besugárzás / sugárterápia: </a:t>
            </a:r>
            <a:r>
              <a:rPr lang="hu-HU" sz="1600" dirty="0"/>
              <a:t>helyi szinten pusztítja el a tumorsejteket. </a:t>
            </a:r>
          </a:p>
          <a:p>
            <a:pPr marL="354013" indent="0">
              <a:buNone/>
            </a:pPr>
            <a:r>
              <a:rPr lang="hu-HU" sz="1600" dirty="0"/>
              <a:t>Velük együtt azonban a besugárzás környezetében az egészséges sejtekben-szövetekben is roncsolódás következik be, ezért itt is mellékhatásokkal kell számolni.</a:t>
            </a:r>
            <a:endParaRPr lang="hu-HU" sz="1600" dirty="0">
              <a:solidFill>
                <a:schemeClr val="tx1"/>
              </a:solidFill>
            </a:endParaRPr>
          </a:p>
          <a:p>
            <a:pPr marL="354013" indent="-239713">
              <a:buNone/>
            </a:pPr>
            <a:r>
              <a:rPr lang="hu-H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Hormonkezelés: </a:t>
            </a:r>
            <a:r>
              <a:rPr lang="hu-HU" sz="1600" dirty="0"/>
              <a:t>elsősorban a hormonérzékeny emlőrákok és a prosztatadaganatok ellátásban van szerepe.</a:t>
            </a:r>
          </a:p>
          <a:p>
            <a:pPr marL="354013" indent="-265113">
              <a:buNone/>
              <a:tabLst>
                <a:tab pos="265113" algn="l"/>
              </a:tabLst>
            </a:pPr>
            <a:r>
              <a:rPr lang="hu-H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u-H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Biológiai daganatkezelés: </a:t>
            </a:r>
            <a:r>
              <a:rPr lang="hu-HU" sz="1600" dirty="0"/>
              <a:t>kiegészítő módszerek az immunrendszer erősítésére és a mellékhatások csökkentésére (pl. vitaminok, nyomelemek, speciális étrendek, gyógynövények, táplálékkiegészítők, oxigénterápia, lázterápia stb.)</a:t>
            </a:r>
            <a:r>
              <a:rPr lang="hu-HU" sz="1600" dirty="0">
                <a:solidFill>
                  <a:schemeClr val="tx1"/>
                </a:solidFill>
              </a:rPr>
              <a:t>.</a:t>
            </a:r>
            <a:br>
              <a:rPr lang="hu-HU" sz="1600" dirty="0">
                <a:solidFill>
                  <a:schemeClr val="tx1"/>
                </a:solidFill>
              </a:rPr>
            </a:br>
            <a:r>
              <a:rPr lang="hu-HU" sz="1600" b="1" dirty="0">
                <a:solidFill>
                  <a:srgbClr val="941E6D"/>
                </a:solidFill>
              </a:rPr>
              <a:t>Ezek nem helyettesíthetik a radikális rákkezelési módszereket!</a:t>
            </a:r>
            <a:br>
              <a:rPr lang="hu-HU" sz="1600" b="1" dirty="0">
                <a:solidFill>
                  <a:srgbClr val="941E6D"/>
                </a:solidFill>
              </a:rPr>
            </a:br>
            <a:r>
              <a:rPr lang="hu-HU" sz="1600" b="1" dirty="0">
                <a:solidFill>
                  <a:srgbClr val="941E6D"/>
                </a:solidFill>
              </a:rPr>
              <a:t>Csak az onkológus kezelőorvos tudtával alkalmazhatók!</a:t>
            </a:r>
          </a:p>
        </p:txBody>
      </p:sp>
      <p:pic>
        <p:nvPicPr>
          <p:cNvPr id="5" name="Ábra 4" descr="IV">
            <a:extLst>
              <a:ext uri="{FF2B5EF4-FFF2-40B4-BE49-F238E27FC236}">
                <a16:creationId xmlns:a16="http://schemas.microsoft.com/office/drawing/2014/main" id="{40F64DE3-6118-4AEE-9144-00F972E05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829" y="3520563"/>
            <a:ext cx="914400" cy="12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95DBBAB6-379F-40CE-B5E1-18E38F518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45806"/>
            <a:ext cx="8520600" cy="4719483"/>
          </a:xfrm>
        </p:spPr>
        <p:txBody>
          <a:bodyPr/>
          <a:lstStyle/>
          <a:p>
            <a:pPr marL="114300" indent="0">
              <a:buNone/>
            </a:pPr>
            <a:r>
              <a:rPr lang="hu-H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EGYÉNRE SZABOTT, GENETIKAI ALAPÚ, ÚJGENERÁCIÓS KEZELÉSI FORMÁK: </a:t>
            </a:r>
          </a:p>
          <a:p>
            <a:pPr marL="114300" indent="0">
              <a:buNone/>
            </a:pPr>
            <a:endParaRPr lang="hu-HU" sz="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hu-H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Célzott egyéni daganatterápia: </a:t>
            </a:r>
            <a:r>
              <a:rPr lang="hu-HU" sz="1500" dirty="0"/>
              <a:t>a daganatsejtek génhibájának megállapításával és a páciens immunrendszerének feltérképezésével kezdődik, majd a betegnek legmegfelelőbb immunterápia kiválasztásával folytatódik.</a:t>
            </a:r>
          </a:p>
          <a:p>
            <a:r>
              <a:rPr lang="hu-H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Molekuláris diagnosztika: </a:t>
            </a:r>
            <a:r>
              <a:rPr lang="hu-H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hu-HU" sz="1500" dirty="0"/>
              <a:t>az egyéni esetekben a rosszindulatú sejtosztódás hátterében álló sejtszintű molekuláris folyamatokat deríti ki. Így meglátja azokat a genetikai mutációkat, amelyek miatt korlátlan osztódásnak indulhatnak a szervezet különféle sejttípusai. </a:t>
            </a:r>
          </a:p>
          <a:p>
            <a:r>
              <a:rPr lang="hu-H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Immunterápia: </a:t>
            </a:r>
            <a:r>
              <a:rPr lang="hu-HU" sz="1500" dirty="0"/>
              <a:t>az</a:t>
            </a:r>
            <a:r>
              <a:rPr lang="hu-HU" sz="1500" dirty="0">
                <a:solidFill>
                  <a:schemeClr val="tx1"/>
                </a:solidFill>
              </a:rPr>
              <a:t> </a:t>
            </a:r>
            <a:r>
              <a:rPr lang="hu-HU" sz="1500" dirty="0"/>
              <a:t>immunrendszer és a daganatok között lezajló kölcsönhatásokra van hatással, többféle módon.</a:t>
            </a:r>
          </a:p>
          <a:p>
            <a:pPr marL="738188" indent="-285750">
              <a:buFontTx/>
              <a:buChar char="-"/>
            </a:pPr>
            <a:r>
              <a:rPr lang="hu-HU" sz="1500" dirty="0"/>
              <a:t>A nem tökéletesen működő immunrendszert „</a:t>
            </a:r>
            <a:r>
              <a:rPr lang="hu-HU" sz="1500" dirty="0" err="1"/>
              <a:t>turbózza</a:t>
            </a:r>
            <a:r>
              <a:rPr lang="hu-HU" sz="1500" dirty="0"/>
              <a:t> fel” a rákos sejtekkel való megküzdésre pl. tumor-antigének vagy T-</a:t>
            </a:r>
            <a:r>
              <a:rPr lang="hu-HU" sz="1500" dirty="0" err="1"/>
              <a:t>limfociták</a:t>
            </a:r>
            <a:r>
              <a:rPr lang="hu-HU" sz="1500" dirty="0"/>
              <a:t> adásával.</a:t>
            </a:r>
          </a:p>
          <a:p>
            <a:pPr marL="738188" indent="-285750">
              <a:buFontTx/>
              <a:buChar char="-"/>
            </a:pPr>
            <a:r>
              <a:rPr lang="hu-HU" sz="1500" dirty="0"/>
              <a:t>Ha a daganat sikeresen rejtőzködik a jól működő immunrendszer elől: a beteg saját daganatos sejtjeiből készült teljesen egyéni vakcina „csalogatja oda” az immunsejteket.</a:t>
            </a:r>
          </a:p>
          <a:p>
            <a:pPr marL="738188" indent="-285750">
              <a:buFontTx/>
              <a:buChar char="-"/>
            </a:pPr>
            <a:r>
              <a:rPr lang="hu-HU" sz="1500" dirty="0"/>
              <a:t>Bizonyos vírusokat a szervezetbe bejuttatva azok részben a ráksejteket is pusztítják, részben pedig gyulladást okoznak a helyszínen, ami az immunrendszert aktivizálja, odavonzza, így az felismeri a daganatos problémát is.</a:t>
            </a:r>
          </a:p>
          <a:p>
            <a:endParaRPr lang="hu-HU" dirty="0"/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4" name="Ábra 3" descr="DNS">
            <a:extLst>
              <a:ext uri="{FF2B5EF4-FFF2-40B4-BE49-F238E27FC236}">
                <a16:creationId xmlns:a16="http://schemas.microsoft.com/office/drawing/2014/main" id="{43858E95-0BB1-492D-9765-FA3C6FFBD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264" y="2188291"/>
            <a:ext cx="820380" cy="11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97239C1A-798D-4360-A6D5-3129C5C91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94967"/>
            <a:ext cx="8520600" cy="4660491"/>
          </a:xfrm>
        </p:spPr>
        <p:txBody>
          <a:bodyPr/>
          <a:lstStyle/>
          <a:p>
            <a:r>
              <a:rPr lang="hu-HU" sz="1600" i="1" dirty="0"/>
              <a:t>Bizonyos esetekben teljes a siker: </a:t>
            </a:r>
            <a:r>
              <a:rPr lang="hu-HU" sz="1600" dirty="0"/>
              <a:t>az aktivált immunrendszer teljesen eltünteti, „felfalja”  a daganatsejteket, még az áttéteket, illetve azokat is, amelyeket például ki sem lehetne operálni.</a:t>
            </a:r>
          </a:p>
          <a:p>
            <a:r>
              <a:rPr lang="hu-HU" sz="1600" i="1" dirty="0"/>
              <a:t>Más esetekben </a:t>
            </a:r>
            <a:r>
              <a:rPr lang="hu-HU" sz="1600" dirty="0"/>
              <a:t>viszont</a:t>
            </a:r>
            <a:r>
              <a:rPr lang="es-ES" sz="1600" dirty="0"/>
              <a:t> </a:t>
            </a:r>
            <a:r>
              <a:rPr lang="es-ES" sz="1600" i="1" dirty="0"/>
              <a:t>teljesen hatástalan </a:t>
            </a:r>
            <a:r>
              <a:rPr lang="es-ES" sz="1600" dirty="0"/>
              <a:t>a kezelés.</a:t>
            </a:r>
            <a:endParaRPr lang="hu-HU" sz="1600" dirty="0"/>
          </a:p>
          <a:p>
            <a:r>
              <a:rPr lang="hu-HU" sz="1600" dirty="0"/>
              <a:t>A kutatások egyik fontos célja </a:t>
            </a:r>
            <a:r>
              <a:rPr lang="hu-HU" sz="1600" i="1" dirty="0"/>
              <a:t>minél pontosabban előre kiszűrni, mely betegek fognak jól reagálni egy adott kezelésre</a:t>
            </a:r>
            <a:r>
              <a:rPr lang="hu-HU" sz="1600" dirty="0"/>
              <a:t>.</a:t>
            </a:r>
          </a:p>
          <a:p>
            <a:pPr marL="114300" indent="0">
              <a:buNone/>
            </a:pPr>
            <a:endParaRPr lang="hu-HU" sz="1600" dirty="0"/>
          </a:p>
          <a:p>
            <a:pPr marL="114300" indent="0">
              <a:buNone/>
            </a:pPr>
            <a:r>
              <a:rPr lang="hu-HU" sz="1600" dirty="0"/>
              <a:t>A 21. századi rákgyógyításban, az egyéni terápiában egyre nagyobb szerepet </a:t>
            </a:r>
            <a:br>
              <a:rPr lang="hu-HU" sz="1600" dirty="0"/>
            </a:br>
            <a:r>
              <a:rPr lang="hu-HU" sz="1600" dirty="0"/>
              <a:t>kap a </a:t>
            </a:r>
            <a:r>
              <a:rPr lang="hu-HU" sz="1600" b="1" dirty="0"/>
              <a:t>mesterséges intelligencia </a:t>
            </a:r>
            <a:r>
              <a:rPr lang="hu-HU" sz="1600" dirty="0"/>
              <a:t>alkalmazása: </a:t>
            </a:r>
          </a:p>
          <a:p>
            <a:pPr>
              <a:buFontTx/>
              <a:buChar char="-"/>
            </a:pPr>
            <a:r>
              <a:rPr lang="hu-HU" sz="1600" i="1" dirty="0"/>
              <a:t>képalkotó diagnosztikában </a:t>
            </a:r>
            <a:r>
              <a:rPr lang="hu-HU" sz="1600" dirty="0"/>
              <a:t>(</a:t>
            </a:r>
            <a:r>
              <a:rPr lang="hu-HU" sz="1600" dirty="0" err="1"/>
              <a:t>rtg</a:t>
            </a:r>
            <a:r>
              <a:rPr lang="hu-HU" sz="1600" dirty="0"/>
              <a:t>, CT, MR): sokkal nagyobb pontossággal képes fölfedezni a daganatos elváltozásokat; </a:t>
            </a:r>
          </a:p>
          <a:p>
            <a:pPr>
              <a:buFontTx/>
              <a:buChar char="-"/>
            </a:pPr>
            <a:r>
              <a:rPr lang="hu-HU" sz="1600" i="1" dirty="0"/>
              <a:t>„</a:t>
            </a:r>
            <a:r>
              <a:rPr lang="hu-HU" sz="1600" i="1" dirty="0" err="1"/>
              <a:t>big</a:t>
            </a:r>
            <a:r>
              <a:rPr lang="hu-HU" sz="1600" i="1" dirty="0"/>
              <a:t> </a:t>
            </a:r>
            <a:r>
              <a:rPr lang="hu-HU" sz="1600" i="1" dirty="0" err="1"/>
              <a:t>data</a:t>
            </a:r>
            <a:r>
              <a:rPr lang="hu-HU" sz="1600" i="1" dirty="0"/>
              <a:t>” elemzésekben: </a:t>
            </a:r>
            <a:r>
              <a:rPr lang="hu-HU" sz="1600" dirty="0"/>
              <a:t>képes kiválasztani azt a vegyületet a számos jelölt közül, amelyikből gyógyszer lehet egy adott daganat kezelésére;</a:t>
            </a:r>
          </a:p>
          <a:p>
            <a:pPr>
              <a:buFontTx/>
              <a:buChar char="-"/>
            </a:pPr>
            <a:r>
              <a:rPr lang="hu-HU" sz="1600" i="1" dirty="0"/>
              <a:t>a sikeres gyógymód alkalmazásában: </a:t>
            </a:r>
            <a:r>
              <a:rPr lang="hu-HU" sz="1600" dirty="0"/>
              <a:t>kiválasztja, hogy a beteg szövetmintájában azonosított daganatra a mintegy ezer gyógyszerhatóanyag közül melyek lehetnek hatásosak.</a:t>
            </a:r>
          </a:p>
          <a:p>
            <a:endParaRPr lang="hu-HU" dirty="0"/>
          </a:p>
          <a:p>
            <a:endParaRPr lang="hu-HU" b="1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Ábra 5" descr="Felhőalapú informatika">
            <a:extLst>
              <a:ext uri="{FF2B5EF4-FFF2-40B4-BE49-F238E27FC236}">
                <a16:creationId xmlns:a16="http://schemas.microsoft.com/office/drawing/2014/main" id="{6C47DEB9-283D-4FBC-A067-D097C423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301" y="18774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C84901D6-676B-4643-8094-06760A707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sz="3600" b="1" dirty="0">
                <a:solidFill>
                  <a:srgbClr val="941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tanóra:</a:t>
            </a:r>
          </a:p>
          <a:p>
            <a:pPr algn="ctr"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hu-HU" sz="3200" dirty="0"/>
              <a:t>Mit jelent rákbetegnek lenni? </a:t>
            </a:r>
          </a:p>
          <a:p>
            <a:pPr algn="ctr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hu-HU" sz="3200" dirty="0"/>
              <a:t>A szűrővizsgálatokról</a:t>
            </a:r>
          </a:p>
        </p:txBody>
      </p:sp>
    </p:spTree>
    <p:extLst>
      <p:ext uri="{BB962C8B-B14F-4D97-AF65-F5344CB8AC3E}">
        <p14:creationId xmlns:p14="http://schemas.microsoft.com/office/powerpoint/2010/main" val="1876799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E53589-77AF-4BB0-BEB4-512F5757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1843"/>
            <a:ext cx="8520600" cy="572700"/>
          </a:xfrm>
        </p:spPr>
        <p:txBody>
          <a:bodyPr/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TABU-TÉMA A RÁK?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C5B7969-E200-409A-8816-E40789B13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66" y="1181972"/>
            <a:ext cx="4958389" cy="3311369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Senki nem akar hallani vagy beszélni róla.</a:t>
            </a:r>
          </a:p>
          <a:p>
            <a:r>
              <a:rPr lang="hu-HU" dirty="0">
                <a:solidFill>
                  <a:schemeClr val="tx1"/>
                </a:solidFill>
              </a:rPr>
              <a:t>Mert kényelmetlen erről a témáról beszélni. </a:t>
            </a:r>
          </a:p>
          <a:p>
            <a:r>
              <a:rPr lang="hu-HU" dirty="0">
                <a:solidFill>
                  <a:schemeClr val="tx1"/>
                </a:solidFill>
              </a:rPr>
              <a:t>Mert erős félelem, sok esetben szégyenérzet kapcsolódik hozzá.</a:t>
            </a:r>
          </a:p>
          <a:p>
            <a:r>
              <a:rPr lang="hu-HU" dirty="0">
                <a:solidFill>
                  <a:schemeClr val="tx1"/>
                </a:solidFill>
              </a:rPr>
              <a:t>Mert sokak szerint a rák „magánügy”.</a:t>
            </a:r>
          </a:p>
          <a:p>
            <a:r>
              <a:rPr lang="hu-HU" dirty="0">
                <a:solidFill>
                  <a:schemeClr val="tx1"/>
                </a:solidFill>
              </a:rPr>
              <a:t>Sokan azt gondolják: a rák egyenlő a halállal. </a:t>
            </a:r>
          </a:p>
          <a:p>
            <a:r>
              <a:rPr lang="hu-HU" dirty="0">
                <a:solidFill>
                  <a:schemeClr val="tx1"/>
                </a:solidFill>
              </a:rPr>
              <a:t>Sokan azt hiszik, ha nem beszélnek róla, akkor nincs is.</a:t>
            </a:r>
          </a:p>
          <a:p>
            <a:pPr marL="114300" indent="0">
              <a:buNone/>
            </a:pPr>
            <a:endParaRPr lang="hu-HU" dirty="0"/>
          </a:p>
        </p:txBody>
      </p:sp>
      <p:pic>
        <p:nvPicPr>
          <p:cNvPr id="1032" name="Picture 8" descr="Ne legyen tabu a rák, beszéljünk róla, előzzük meg! | Obuda.hu">
            <a:extLst>
              <a:ext uri="{FF2B5EF4-FFF2-40B4-BE49-F238E27FC236}">
                <a16:creationId xmlns:a16="http://schemas.microsoft.com/office/drawing/2014/main" id="{84AC6F15-4A2A-4823-885C-1367AABA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10" y="1679213"/>
            <a:ext cx="3448588" cy="2155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15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FA3A5C-36D6-4971-8698-E29D45A2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8883"/>
            <a:ext cx="7023165" cy="572700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Rákbeteg a családban / környezetünkben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BD9562-979E-420E-972C-8DC2F2A99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5238"/>
            <a:ext cx="8520600" cy="4059379"/>
          </a:xfrm>
        </p:spPr>
        <p:txBody>
          <a:bodyPr/>
          <a:lstStyle/>
          <a:p>
            <a:pPr marL="114300" indent="0">
              <a:buNone/>
            </a:pPr>
            <a:r>
              <a:rPr lang="hu-HU" sz="1600" dirty="0"/>
              <a:t>A rák fizikai, lelki-érzelmi, szociális és anyagi szempontból is </a:t>
            </a:r>
          </a:p>
          <a:p>
            <a:pPr marL="114300" indent="0">
              <a:buNone/>
            </a:pPr>
            <a:r>
              <a:rPr lang="hu-HU" sz="1600" b="1" dirty="0"/>
              <a:t>komoly megpróbáltatást jelent </a:t>
            </a:r>
            <a:r>
              <a:rPr lang="hu-HU" sz="1600" dirty="0"/>
              <a:t>a betegnek és közvetlen környezetének:</a:t>
            </a:r>
          </a:p>
          <a:p>
            <a:r>
              <a:rPr lang="hu-HU" sz="1600" dirty="0"/>
              <a:t>a betegség kínzó tünetekkel, a műtét nagy fájdalmakkal jár; </a:t>
            </a:r>
          </a:p>
          <a:p>
            <a:r>
              <a:rPr lang="hu-HU" sz="1600" dirty="0"/>
              <a:t>az alkalmazott kezelések komoly mellékhatásokat is okozhatnak;</a:t>
            </a:r>
          </a:p>
          <a:p>
            <a:r>
              <a:rPr lang="hu-HU" sz="1600" dirty="0"/>
              <a:t>csökken a beteg fizikai erőnléte; </a:t>
            </a:r>
          </a:p>
          <a:p>
            <a:r>
              <a:rPr lang="hu-HU" sz="1600" dirty="0"/>
              <a:t>testének működése megváltozik (pl. emésztés, nyirokkeringés, hormonrendszer stb.)</a:t>
            </a:r>
          </a:p>
          <a:p>
            <a:r>
              <a:rPr lang="hu-HU" sz="1600" dirty="0"/>
              <a:t>általában lelkileg is összeomlik a félelem, a fájdalom és a bizonytalanság hatására;</a:t>
            </a:r>
          </a:p>
          <a:p>
            <a:r>
              <a:rPr lang="hu-HU" sz="1600" dirty="0"/>
              <a:t>családi és emberi kapcsolatai  átértékelődnek; </a:t>
            </a:r>
          </a:p>
          <a:p>
            <a:r>
              <a:rPr lang="hu-HU" sz="1600" dirty="0"/>
              <a:t>gyakran magára marad a terheivel;</a:t>
            </a:r>
          </a:p>
          <a:p>
            <a:r>
              <a:rPr lang="hu-HU" sz="1600" dirty="0"/>
              <a:t>kiesik a munkából;</a:t>
            </a:r>
          </a:p>
          <a:p>
            <a:r>
              <a:rPr lang="hu-HU" sz="1600" dirty="0"/>
              <a:t>a betegség a családi költségvetést is megterheli. </a:t>
            </a:r>
          </a:p>
          <a:p>
            <a:pPr marL="114300" indent="0">
              <a:buNone/>
            </a:pPr>
            <a:endParaRPr lang="hu-HU" sz="1600" dirty="0"/>
          </a:p>
          <a:p>
            <a:pPr marL="114300" indent="0">
              <a:buNone/>
            </a:pPr>
            <a:r>
              <a:rPr lang="hu-HU" sz="1600" b="1" dirty="0"/>
              <a:t>A gyógyulás folyamata lassú, a betegség és a kezelések mellékhatásai akár még jóval később is jelentkezhetnek. </a:t>
            </a:r>
          </a:p>
          <a:p>
            <a:endParaRPr lang="hu-HU" sz="1700" b="1" dirty="0">
              <a:solidFill>
                <a:srgbClr val="941E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3D12D3B-9BE3-4166-8D05-EC760CAC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185" y="218883"/>
            <a:ext cx="1484671" cy="14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FA3A5C-36D6-4971-8698-E29D45A2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1792"/>
            <a:ext cx="7023165" cy="572700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tovább?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BD9562-979E-420E-972C-8DC2F2A99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74492"/>
            <a:ext cx="8520600" cy="4239960"/>
          </a:xfrm>
        </p:spPr>
        <p:txBody>
          <a:bodyPr/>
          <a:lstStyle/>
          <a:p>
            <a:r>
              <a:rPr lang="hu-HU" sz="1600" dirty="0"/>
              <a:t>A daganatos betegnek a műtétek és kezelések megéléséhez, a fájdalmak és mellékhatások elviseléséhez, a felgyógyuláshoz és a normál életbe való visszatéréshez </a:t>
            </a:r>
            <a:r>
              <a:rPr lang="hu-HU" sz="1600" b="1" dirty="0"/>
              <a:t>fizikai segítségre </a:t>
            </a:r>
            <a:r>
              <a:rPr lang="hu-HU" sz="1600" dirty="0"/>
              <a:t>és </a:t>
            </a:r>
            <a:r>
              <a:rPr lang="hu-HU" sz="1600" b="1" dirty="0"/>
              <a:t>érzelmi támaszra </a:t>
            </a:r>
            <a:r>
              <a:rPr lang="hu-HU" sz="1600" dirty="0"/>
              <a:t>van szüksége</a:t>
            </a:r>
            <a:r>
              <a:rPr lang="hu-HU" sz="1600" b="1" dirty="0"/>
              <a:t>.</a:t>
            </a:r>
          </a:p>
          <a:p>
            <a:r>
              <a:rPr lang="hu-HU" sz="1600" dirty="0"/>
              <a:t>A rehabilitáció testi-lelki folyamata hosszú, </a:t>
            </a:r>
            <a:r>
              <a:rPr lang="hu-HU" sz="1600" b="1" dirty="0"/>
              <a:t>türelmet és elfogadást </a:t>
            </a:r>
            <a:r>
              <a:rPr lang="hu-HU" sz="1600" dirty="0"/>
              <a:t>követel mindenkitől.</a:t>
            </a:r>
          </a:p>
          <a:p>
            <a:r>
              <a:rPr lang="hu-HU" sz="1600" dirty="0"/>
              <a:t>A gyógyulás után </a:t>
            </a:r>
            <a:r>
              <a:rPr lang="hu-HU" sz="1600" b="1" dirty="0"/>
              <a:t>tudatos életmódváltás </a:t>
            </a:r>
            <a:r>
              <a:rPr lang="hu-HU" sz="1600" dirty="0"/>
              <a:t>következik annak érdekében, hogy a betegség kiújulásának esélye csökkenjen:</a:t>
            </a:r>
          </a:p>
          <a:p>
            <a:pPr marL="628650" indent="-176213">
              <a:buFontTx/>
              <a:buChar char="-"/>
            </a:pPr>
            <a:r>
              <a:rPr lang="hu-HU" sz="1600" dirty="0"/>
              <a:t>megfelelő táplálkozás, speciálisan összeállított diéta,</a:t>
            </a:r>
          </a:p>
          <a:p>
            <a:pPr marL="628650" indent="-176213">
              <a:buFontTx/>
              <a:buChar char="-"/>
            </a:pPr>
            <a:r>
              <a:rPr lang="hu-HU" sz="1600" dirty="0"/>
              <a:t>rendszeres, kímélő testmozgás,</a:t>
            </a:r>
          </a:p>
          <a:p>
            <a:pPr marL="628650" indent="-176213">
              <a:buFontTx/>
              <a:buChar char="-"/>
            </a:pPr>
            <a:r>
              <a:rPr lang="hu-HU" sz="1600" dirty="0"/>
              <a:t>stresszkezelési  technikák,</a:t>
            </a:r>
          </a:p>
          <a:p>
            <a:pPr marL="628650" indent="-176213">
              <a:buFontTx/>
              <a:buChar char="-"/>
            </a:pPr>
            <a:r>
              <a:rPr lang="hu-HU" sz="1600" dirty="0"/>
              <a:t>pozitív életszemlélet.</a:t>
            </a:r>
          </a:p>
          <a:p>
            <a:pPr marL="452437" indent="0">
              <a:buNone/>
            </a:pPr>
            <a:endParaRPr lang="hu-HU" sz="800" dirty="0"/>
          </a:p>
          <a:p>
            <a:pPr marL="114300" indent="0">
              <a:buNone/>
            </a:pPr>
            <a:r>
              <a:rPr lang="hu-HU" sz="1600" dirty="0"/>
              <a:t>Mindez nem megy </a:t>
            </a:r>
            <a:r>
              <a:rPr lang="hu-HU" sz="1600" b="1" dirty="0"/>
              <a:t>a család, a barátok és a megfelelő szakemberek</a:t>
            </a:r>
            <a:br>
              <a:rPr lang="hu-HU" sz="1600" b="1" dirty="0"/>
            </a:br>
            <a:r>
              <a:rPr lang="hu-HU" sz="1600" dirty="0"/>
              <a:t>(pl. dietetikus, gyógytornász, pszichológus)</a:t>
            </a:r>
            <a:r>
              <a:rPr lang="hu-HU" sz="1600" b="1" dirty="0"/>
              <a:t> támogatása </a:t>
            </a:r>
            <a:r>
              <a:rPr lang="hu-HU" sz="1600" dirty="0"/>
              <a:t>nélkül.</a:t>
            </a:r>
          </a:p>
          <a:p>
            <a:pPr marL="114300" indent="0">
              <a:buNone/>
            </a:pPr>
            <a:endParaRPr lang="hu-HU" sz="800" b="1" dirty="0">
              <a:solidFill>
                <a:srgbClr val="941E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 algn="ctr">
              <a:buNone/>
            </a:pPr>
            <a:r>
              <a:rPr lang="hu-HU" sz="1700" b="1" dirty="0">
                <a:solidFill>
                  <a:srgbClr val="941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TUDNI KELL SEGÍTSÉGET KÉRNI!</a:t>
            </a:r>
          </a:p>
        </p:txBody>
      </p:sp>
      <p:pic>
        <p:nvPicPr>
          <p:cNvPr id="2052" name="Picture 4" descr="Peace - Free hands and gestures icons">
            <a:extLst>
              <a:ext uri="{FF2B5EF4-FFF2-40B4-BE49-F238E27FC236}">
                <a16:creationId xmlns:a16="http://schemas.microsoft.com/office/drawing/2014/main" id="{A8CE2D0C-DA15-4BD9-9C47-E9580ABE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65" y="2762134"/>
            <a:ext cx="1130710" cy="11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296E56-65C2-4AE7-BA3D-BACA9ABC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3001771" cy="572700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 segíthet?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83DA30C-5A35-4A9A-8C7A-267DF0B4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96174"/>
            <a:ext cx="8520600" cy="3987949"/>
          </a:xfrm>
        </p:spPr>
        <p:txBody>
          <a:bodyPr/>
          <a:lstStyle/>
          <a:p>
            <a:pPr marL="114300" indent="0">
              <a:buNone/>
            </a:pPr>
            <a:r>
              <a:rPr lang="hu-HU" sz="1500" dirty="0"/>
              <a:t>Sok betegnek nagy segítséget jelent a gyógyulás folyamatában, ha</a:t>
            </a:r>
          </a:p>
          <a:p>
            <a:r>
              <a:rPr lang="hu-HU" sz="1500" dirty="0"/>
              <a:t>beszélhet problémáiról és aggodalmairól olyan sorstársakkal, akik maguk is megélték ezt a folyamatot; </a:t>
            </a:r>
          </a:p>
          <a:p>
            <a:r>
              <a:rPr lang="hu-HU" sz="1500" dirty="0"/>
              <a:t>a megfelelő szakembertől kaphat választ a felmerülő kéréseire, aggodalmaira.</a:t>
            </a:r>
          </a:p>
          <a:p>
            <a:pPr marL="114300" indent="0">
              <a:buNone/>
            </a:pPr>
            <a:endParaRPr lang="hu-HU" sz="1000" dirty="0"/>
          </a:p>
          <a:p>
            <a:pPr marL="114300" indent="0">
              <a:buNone/>
            </a:pPr>
            <a:r>
              <a:rPr lang="hu-HU" sz="1500" dirty="0"/>
              <a:t>Ilyen célból jöttek létre a </a:t>
            </a:r>
            <a:r>
              <a:rPr lang="hu-HU" sz="1500" b="1" dirty="0"/>
              <a:t>daganatos betegeket támogató, segítő csoportok és civil szervezetek.</a:t>
            </a:r>
          </a:p>
          <a:p>
            <a:pPr marL="114300" indent="0">
              <a:buNone/>
            </a:pPr>
            <a:endParaRPr lang="hu-HU" sz="1000" b="1" dirty="0"/>
          </a:p>
          <a:p>
            <a:pPr marL="114300" indent="0">
              <a:buNone/>
            </a:pPr>
            <a:r>
              <a:rPr lang="hu-HU" sz="1500" dirty="0"/>
              <a:t>Ezeken az oldalakon ehhez minden fontos információ megtalálható:</a:t>
            </a:r>
          </a:p>
          <a:p>
            <a:pPr marL="114300" indent="0">
              <a:buNone/>
            </a:pPr>
            <a:r>
              <a:rPr lang="hu-HU" sz="1500" dirty="0">
                <a:hlinkClick r:id="rId2"/>
              </a:rPr>
              <a:t>https://www.raktulelok.hu/hu/segito-szervezetek</a:t>
            </a:r>
            <a:r>
              <a:rPr lang="hu-HU" sz="1500" dirty="0"/>
              <a:t> </a:t>
            </a:r>
          </a:p>
          <a:p>
            <a:pPr marL="114300" indent="0">
              <a:buNone/>
            </a:pPr>
            <a:r>
              <a:rPr lang="hu-HU" sz="1500" dirty="0">
                <a:hlinkClick r:id="rId3"/>
              </a:rPr>
              <a:t>http://daganatok.hu/onkologiai-adatbazis/betegeket-segito-szervezetek/</a:t>
            </a:r>
            <a:r>
              <a:rPr lang="hu-HU" sz="1500" dirty="0"/>
              <a:t> </a:t>
            </a:r>
          </a:p>
          <a:p>
            <a:pPr marL="114300" indent="0">
              <a:buNone/>
            </a:pPr>
            <a:endParaRPr lang="hu-HU" sz="1500" dirty="0"/>
          </a:p>
          <a:p>
            <a:pPr marL="114300" indent="0">
              <a:buNone/>
            </a:pPr>
            <a:r>
              <a:rPr lang="hu-HU" sz="1500" dirty="0"/>
              <a:t>Sokat segíthetnek a Mályvavirág Alapítvány kiadványai is, melyeket megtalálhattok itt:</a:t>
            </a:r>
            <a:br>
              <a:rPr lang="hu-HU" sz="1500" dirty="0"/>
            </a:br>
            <a:r>
              <a:rPr lang="hu-HU" sz="1500" dirty="0">
                <a:hlinkClick r:id="rId4"/>
              </a:rPr>
              <a:t>https://malyvavirag.hu/kiadvanyok</a:t>
            </a:r>
            <a:r>
              <a:rPr lang="hu-HU" sz="1500" dirty="0"/>
              <a:t>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2092C92-3F76-490D-BD88-4C4A27259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932" y="220478"/>
            <a:ext cx="1905368" cy="7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D6FC7E-3A57-403A-B10A-1612ED89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3" y="437802"/>
            <a:ext cx="8380016" cy="1236451"/>
          </a:xfrm>
        </p:spPr>
        <p:txBody>
          <a:bodyPr/>
          <a:lstStyle/>
          <a:p>
            <a:pPr algn="ctr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Bár manapság már egyre többféle kezelési lehetőség létezik, az orvostudomány jelenlegi állása szerint sajnos még nem minden rákbetegség gyógyítható.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41DAB7-EE47-4E85-ABF1-FFC5A5BB4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123" y="1809482"/>
            <a:ext cx="6545029" cy="3170418"/>
          </a:xfrm>
        </p:spPr>
        <p:txBody>
          <a:bodyPr/>
          <a:lstStyle/>
          <a:p>
            <a:pPr marL="114300" indent="0">
              <a:buNone/>
            </a:pPr>
            <a:r>
              <a:rPr lang="hu-HU" sz="1600" b="1" dirty="0">
                <a:solidFill>
                  <a:schemeClr val="tx1"/>
                </a:solidFill>
              </a:rPr>
              <a:t>EZÉRT A </a:t>
            </a:r>
            <a:r>
              <a:rPr lang="hu-HU" sz="1600" b="1" dirty="0">
                <a:solidFill>
                  <a:srgbClr val="941E6D"/>
                </a:solidFill>
              </a:rPr>
              <a:t>MEGELŐZÉS</a:t>
            </a:r>
            <a:r>
              <a:rPr lang="hu-HU" sz="1600" b="1" dirty="0">
                <a:solidFill>
                  <a:schemeClr val="tx1"/>
                </a:solidFill>
              </a:rPr>
              <a:t> SZEREPE KULCSFONTOSSÁGÚ!</a:t>
            </a:r>
          </a:p>
          <a:p>
            <a:pPr marL="114300" indent="0">
              <a:buNone/>
            </a:pPr>
            <a:endParaRPr lang="hu-HU" sz="1600" b="1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Egészségtudatos ÉLETMÓDDAL.</a:t>
            </a:r>
          </a:p>
          <a:p>
            <a:r>
              <a:rPr lang="hu-HU" sz="1600" dirty="0">
                <a:solidFill>
                  <a:schemeClr val="tx1"/>
                </a:solidFill>
              </a:rPr>
              <a:t>HPV esetében VÉDŐOLTÁSSAL.</a:t>
            </a:r>
          </a:p>
          <a:p>
            <a:r>
              <a:rPr lang="hu-HU" sz="1600" dirty="0">
                <a:solidFill>
                  <a:schemeClr val="tx1"/>
                </a:solidFill>
              </a:rPr>
              <a:t>SZŰRŐVIZSGÁLATOKKAL a rákbetegségek időben felismerhetők.</a:t>
            </a:r>
          </a:p>
          <a:p>
            <a:r>
              <a:rPr lang="hu-HU" sz="1600" dirty="0">
                <a:solidFill>
                  <a:schemeClr val="tx1"/>
                </a:solidFill>
              </a:rPr>
              <a:t>Minél korábbi stádiumban ismerik fel azokat, annál nagyobb eséllyel </a:t>
            </a:r>
            <a:r>
              <a:rPr lang="hu-HU" sz="1600" b="1" dirty="0">
                <a:solidFill>
                  <a:schemeClr val="tx1"/>
                </a:solidFill>
              </a:rPr>
              <a:t>kezelhetők, gyógyíthatók</a:t>
            </a:r>
            <a:r>
              <a:rPr lang="hu-HU" sz="1600" dirty="0">
                <a:solidFill>
                  <a:schemeClr val="tx1"/>
                </a:solidFill>
              </a:rPr>
              <a:t>!</a:t>
            </a:r>
            <a:br>
              <a:rPr lang="hu-HU" sz="1600" dirty="0">
                <a:solidFill>
                  <a:schemeClr val="tx1"/>
                </a:solidFill>
              </a:rPr>
            </a:b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5" name="Kép 4" descr="A képen különböző, színes, rendezett, friss látható&#10;&#10;Automatikusan generált leírás">
            <a:extLst>
              <a:ext uri="{FF2B5EF4-FFF2-40B4-BE49-F238E27FC236}">
                <a16:creationId xmlns:a16="http://schemas.microsoft.com/office/drawing/2014/main" id="{4F9464DF-C47B-47AC-9315-E8AFF41DC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9661" y="2106785"/>
            <a:ext cx="1708005" cy="18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656B79-631C-437B-A1B4-C5DB3261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30" y="1095265"/>
            <a:ext cx="4229139" cy="39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D7A959CD-98BA-49E0-90B6-8867744E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4901"/>
            <a:ext cx="8520600" cy="841800"/>
          </a:xfrm>
        </p:spPr>
        <p:txBody>
          <a:bodyPr/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magyar lakosság egészségi állapota</a:t>
            </a:r>
            <a:br>
              <a:rPr lang="hu-HU" sz="2400" dirty="0"/>
            </a:br>
            <a:r>
              <a:rPr lang="hu-HU" sz="2400" dirty="0"/>
              <a:t>Néhány összevető adat az elmúlt évtizedből</a:t>
            </a:r>
          </a:p>
        </p:txBody>
      </p:sp>
    </p:spTree>
    <p:extLst>
      <p:ext uri="{BB962C8B-B14F-4D97-AF65-F5344CB8AC3E}">
        <p14:creationId xmlns:p14="http://schemas.microsoft.com/office/powerpoint/2010/main" val="235837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4049" y="309796"/>
            <a:ext cx="6700846" cy="958773"/>
          </a:xfrm>
        </p:spPr>
        <p:txBody>
          <a:bodyPr/>
          <a:lstStyle/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tényezők hatnak az egészségünkre?</a:t>
            </a:r>
            <a:b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u-H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600" dirty="0"/>
              <a:t>Gondolatébresztő, bevezető feladat: </a:t>
            </a:r>
            <a:r>
              <a:rPr lang="hu-HU" sz="1600" dirty="0">
                <a:hlinkClick r:id="rId2"/>
              </a:rPr>
              <a:t>https://learningapps.org/20033454</a:t>
            </a:r>
            <a:r>
              <a:rPr lang="hu-HU" sz="1600" dirty="0"/>
              <a:t>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1268569"/>
            <a:ext cx="8520600" cy="3683357"/>
          </a:xfrm>
        </p:spPr>
        <p:txBody>
          <a:bodyPr/>
          <a:lstStyle/>
          <a:p>
            <a:r>
              <a:rPr lang="hu-HU" sz="1400" b="1" dirty="0"/>
              <a:t>Genetika</a:t>
            </a:r>
            <a:r>
              <a:rPr lang="hu-HU" sz="1400" dirty="0"/>
              <a:t> = Milyen családba születtünk?  </a:t>
            </a:r>
            <a:br>
              <a:rPr lang="hu-HU" sz="1400" dirty="0"/>
            </a:br>
            <a:r>
              <a:rPr lang="hu-HU" sz="1400" dirty="0"/>
              <a:t>Született hajlam bizonyos betegségekre. </a:t>
            </a:r>
          </a:p>
          <a:p>
            <a:r>
              <a:rPr lang="hu-HU" sz="1400" b="1" dirty="0"/>
              <a:t>Környezeti hatások </a:t>
            </a:r>
            <a:r>
              <a:rPr lang="hu-HU" sz="1400" dirty="0"/>
              <a:t>= Hol élünk és dolgozunk?</a:t>
            </a:r>
            <a:br>
              <a:rPr lang="hu-HU" sz="1400" dirty="0"/>
            </a:br>
            <a:r>
              <a:rPr lang="hu-HU" sz="1400" dirty="0"/>
              <a:t>pl. levegő-talaj-víz szennyezettsége, káros UV-sugárzás mértéke, zajforrások, ivóvíz tisztasága, élelmiszereink biztonsága, veszélyes anyagok.</a:t>
            </a:r>
          </a:p>
          <a:p>
            <a:r>
              <a:rPr lang="hu-HU" sz="1400" b="1" dirty="0"/>
              <a:t>Gazdasági-társadalmi tényezők </a:t>
            </a:r>
            <a:r>
              <a:rPr lang="hu-HU" sz="1400" dirty="0"/>
              <a:t>= Hogyan élünk a társadalomban?</a:t>
            </a:r>
            <a:br>
              <a:rPr lang="hu-HU" sz="1400" b="1" dirty="0"/>
            </a:br>
            <a:r>
              <a:rPr lang="hu-HU" sz="1400" dirty="0"/>
              <a:t>pl. életszínvonal, lakáskörülmények, szociális és anyagi biztonság (megélhetés), megfelelő oktatáshoz-neveléshez való hozzáférés, esélyegyenlőség.</a:t>
            </a:r>
          </a:p>
          <a:p>
            <a:r>
              <a:rPr lang="hu-HU" sz="1400" b="1" dirty="0"/>
              <a:t>Életmód</a:t>
            </a:r>
            <a:r>
              <a:rPr lang="hu-HU" sz="1400" dirty="0"/>
              <a:t> = Hogyan élünk magánemberként?</a:t>
            </a:r>
            <a:br>
              <a:rPr lang="hu-HU" sz="1400" dirty="0"/>
            </a:br>
            <a:r>
              <a:rPr lang="hu-HU" sz="1400" dirty="0"/>
              <a:t>pl. megfelelő táplálkozás, rendszeres testmozgás, higiénia, stressz, rekreáció, alvásminőség, káros szenvedélyek, érzelmi-lelki-mentális állapot.</a:t>
            </a:r>
          </a:p>
          <a:p>
            <a:r>
              <a:rPr lang="hu-HU" sz="1400" b="1" dirty="0"/>
              <a:t>Egészségügyi ellátás:</a:t>
            </a:r>
            <a:br>
              <a:rPr lang="hu-HU" sz="1400" b="1" dirty="0"/>
            </a:br>
            <a:r>
              <a:rPr lang="hu-HU" sz="1400" dirty="0"/>
              <a:t>orvosi ellátás (házi- és szakorvosi, kórházi) színvonala és elérhetősége,</a:t>
            </a:r>
            <a:br>
              <a:rPr lang="hu-HU" sz="1400" dirty="0"/>
            </a:br>
            <a:r>
              <a:rPr lang="hu-HU" sz="1400" dirty="0"/>
              <a:t>a szűrővizsgálatok hozzáférhetősége, betegségmegelőző szemléletmód, a </a:t>
            </a:r>
            <a:r>
              <a:rPr lang="hu-HU" sz="1400" i="1" dirty="0">
                <a:solidFill>
                  <a:srgbClr val="941E6D"/>
                </a:solidFill>
              </a:rPr>
              <a:t>védőoltások rendszere</a:t>
            </a:r>
            <a:r>
              <a:rPr lang="hu-HU" sz="1400" dirty="0"/>
              <a:t>.</a:t>
            </a:r>
          </a:p>
        </p:txBody>
      </p:sp>
      <p:pic>
        <p:nvPicPr>
          <p:cNvPr id="4100" name="Picture 4" descr="Mégis... mi van a képen? :): A Vitruvius tanulmá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21" y="85413"/>
            <a:ext cx="1351927" cy="146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23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8215CAC-5456-4CC7-85CB-2294E2189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48" y="88490"/>
            <a:ext cx="5017103" cy="49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99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2C51ED0-BF6F-4C03-9AF3-C56461E5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78" y="123517"/>
            <a:ext cx="4128748" cy="489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21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351" y="161690"/>
            <a:ext cx="3229990" cy="482253"/>
          </a:xfrm>
        </p:spPr>
        <p:txBody>
          <a:bodyPr/>
          <a:lstStyle/>
          <a:p>
            <a:r>
              <a:rPr lang="hu-HU" sz="2400" b="1" dirty="0"/>
              <a:t>A szomorú tények: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8140" y="643943"/>
            <a:ext cx="8520600" cy="4423894"/>
          </a:xfrm>
        </p:spPr>
        <p:txBody>
          <a:bodyPr/>
          <a:lstStyle/>
          <a:p>
            <a:r>
              <a:rPr lang="hu-HU" sz="1400" dirty="0">
                <a:latin typeface="+mn-lt"/>
              </a:rPr>
              <a:t>A magyar népesség </a:t>
            </a:r>
            <a:r>
              <a:rPr lang="hu-HU" sz="1400" b="1" dirty="0">
                <a:latin typeface="+mn-lt"/>
              </a:rPr>
              <a:t>egészségi állapota </a:t>
            </a:r>
            <a:r>
              <a:rPr lang="hu-HU" sz="1400" dirty="0">
                <a:latin typeface="+mn-lt"/>
              </a:rPr>
              <a:t>katasztrofálisan </a:t>
            </a:r>
            <a:r>
              <a:rPr lang="hu-HU" sz="1400" b="1" dirty="0">
                <a:latin typeface="+mn-lt"/>
              </a:rPr>
              <a:t>rossz</a:t>
            </a:r>
            <a:r>
              <a:rPr lang="hu-HU" sz="1400" dirty="0">
                <a:latin typeface="+mn-lt"/>
              </a:rPr>
              <a:t>: a lakosság születéskor </a:t>
            </a:r>
            <a:br>
              <a:rPr lang="hu-HU" sz="1400" dirty="0">
                <a:latin typeface="+mn-lt"/>
              </a:rPr>
            </a:br>
            <a:r>
              <a:rPr lang="hu-HU" sz="1400" b="1" dirty="0">
                <a:latin typeface="+mn-lt"/>
              </a:rPr>
              <a:t>várható élettartama elmarad</a:t>
            </a:r>
            <a:r>
              <a:rPr lang="hu-HU" sz="1400" dirty="0">
                <a:latin typeface="+mn-lt"/>
              </a:rPr>
              <a:t> az európai uniós átlagtól.</a:t>
            </a:r>
          </a:p>
          <a:p>
            <a:r>
              <a:rPr lang="hu-HU" sz="1400" dirty="0">
                <a:latin typeface="+mn-lt"/>
              </a:rPr>
              <a:t>A </a:t>
            </a:r>
            <a:r>
              <a:rPr lang="hu-HU" sz="1400" b="1" dirty="0">
                <a:latin typeface="+mn-lt"/>
              </a:rPr>
              <a:t>halálozási mutatószámok </a:t>
            </a:r>
            <a:r>
              <a:rPr lang="hu-HU" sz="1400" dirty="0">
                <a:latin typeface="+mn-lt"/>
              </a:rPr>
              <a:t>tekintetében világviszonylatban „dobogós helyen” állunk.</a:t>
            </a:r>
          </a:p>
          <a:p>
            <a:pPr marL="714375" indent="-263525">
              <a:buSzPct val="100000"/>
              <a:buAutoNum type="arabicPeriod"/>
            </a:pPr>
            <a:r>
              <a:rPr lang="hu-HU" sz="1400" dirty="0">
                <a:latin typeface="+mn-lt"/>
              </a:rPr>
              <a:t>Szív- és érrendszeri betegségek: az összes halálozás kb. 50%-át okozzák.</a:t>
            </a:r>
          </a:p>
          <a:p>
            <a:pPr marL="714375" indent="-263525">
              <a:buSzPct val="100000"/>
              <a:buAutoNum type="arabicPeriod"/>
            </a:pPr>
            <a:r>
              <a:rPr lang="hu-HU" sz="1400" dirty="0">
                <a:latin typeface="+mn-lt"/>
              </a:rPr>
              <a:t>Daganatos betegségek: az összes halálozás kb. 25%-</a:t>
            </a:r>
            <a:r>
              <a:rPr lang="hu-HU" sz="1400" dirty="0" err="1">
                <a:latin typeface="+mn-lt"/>
              </a:rPr>
              <a:t>áért</a:t>
            </a:r>
            <a:r>
              <a:rPr lang="hu-HU" sz="1400" dirty="0">
                <a:latin typeface="+mn-lt"/>
              </a:rPr>
              <a:t> felelősek.</a:t>
            </a:r>
          </a:p>
          <a:p>
            <a:pPr marL="450850" indent="-360363"/>
            <a:r>
              <a:rPr lang="hu-HU" sz="1400" dirty="0">
                <a:latin typeface="+mn-lt"/>
              </a:rPr>
              <a:t>Min. 3 millió embernek magas a vérnyomása és a koleszterinszintje, kb. egymillióan cukorbetegek, a lakosság 50%-a túlsúlyos. </a:t>
            </a:r>
          </a:p>
          <a:p>
            <a:pPr marL="450850" indent="-360363"/>
            <a:r>
              <a:rPr lang="hu-HU" sz="1400" dirty="0">
                <a:latin typeface="+mn-lt"/>
              </a:rPr>
              <a:t>Az uniós átlaghoz képest az emberek jóval többet dohányoznak és fogyasztanak alkoholt, kevés zöldséget és gyümölcsöt esznek, mozgásszegény életmódot folytatnak. </a:t>
            </a:r>
          </a:p>
          <a:p>
            <a:r>
              <a:rPr lang="hu-HU" sz="1400" dirty="0">
                <a:latin typeface="+mn-lt"/>
              </a:rPr>
              <a:t>A szűrővizsgálatokon való  </a:t>
            </a:r>
            <a:r>
              <a:rPr lang="hu-HU" sz="1400" b="1" dirty="0">
                <a:latin typeface="+mn-lt"/>
              </a:rPr>
              <a:t>részvételi hajlandóság</a:t>
            </a:r>
            <a:r>
              <a:rPr lang="hu-HU" sz="1400" dirty="0">
                <a:latin typeface="+mn-lt"/>
              </a:rPr>
              <a:t> </a:t>
            </a:r>
            <a:r>
              <a:rPr lang="hu-HU" sz="1400" b="1" dirty="0">
                <a:latin typeface="+mn-lt"/>
              </a:rPr>
              <a:t>nagyon alacsony</a:t>
            </a:r>
            <a:r>
              <a:rPr lang="hu-HU" sz="1400" dirty="0">
                <a:latin typeface="+mn-lt"/>
              </a:rPr>
              <a:t>.</a:t>
            </a:r>
          </a:p>
          <a:p>
            <a:pPr marL="450850" indent="0">
              <a:buNone/>
            </a:pPr>
            <a:r>
              <a:rPr lang="hu-HU" sz="1400" dirty="0">
                <a:latin typeface="+mn-lt"/>
              </a:rPr>
              <a:t>Pl. az érintett, veszélyeztetett korosztályból</a:t>
            </a:r>
            <a:br>
              <a:rPr lang="hu-HU" sz="1400" dirty="0">
                <a:latin typeface="+mn-lt"/>
              </a:rPr>
            </a:br>
            <a:r>
              <a:rPr lang="hu-HU" sz="1400" dirty="0">
                <a:latin typeface="+mn-lt"/>
              </a:rPr>
              <a:t>- méhnyakszűrésen: 12% soha nem volt, 25% csak 3 évnél régebben volt;</a:t>
            </a:r>
            <a:br>
              <a:rPr lang="hu-HU" sz="1400" dirty="0">
                <a:latin typeface="+mn-lt"/>
              </a:rPr>
            </a:br>
            <a:r>
              <a:rPr lang="hu-HU" sz="1400" dirty="0">
                <a:latin typeface="+mn-lt"/>
              </a:rPr>
              <a:t>- emlőszűrésen: 50% soha nem volt;</a:t>
            </a:r>
            <a:br>
              <a:rPr lang="hu-HU" sz="1400" dirty="0">
                <a:latin typeface="+mn-lt"/>
              </a:rPr>
            </a:br>
            <a:r>
              <a:rPr lang="hu-HU" sz="1400" dirty="0">
                <a:latin typeface="+mn-lt"/>
              </a:rPr>
              <a:t>- prosztataszűrésen: 39% soha nem volt.</a:t>
            </a:r>
          </a:p>
          <a:p>
            <a:r>
              <a:rPr lang="hu-HU" sz="1400" b="1" dirty="0">
                <a:solidFill>
                  <a:srgbClr val="703453"/>
                </a:solidFill>
              </a:rPr>
              <a:t>Számos betegség felismerése csak későn történik meg, amikor már nincs segítség.</a:t>
            </a:r>
          </a:p>
          <a:p>
            <a:pPr marL="114300" indent="0">
              <a:buNone/>
            </a:pPr>
            <a:r>
              <a:rPr lang="hu-HU" sz="800" dirty="0"/>
              <a:t>.</a:t>
            </a:r>
            <a:r>
              <a:rPr lang="hu-HU" sz="1400" dirty="0"/>
              <a:t> </a:t>
            </a:r>
          </a:p>
          <a:p>
            <a:pPr marL="114300" indent="0" algn="ctr">
              <a:buNone/>
            </a:pPr>
            <a:r>
              <a:rPr lang="hu-HU" sz="1600" b="1" dirty="0"/>
              <a:t>születések száma  </a:t>
            </a:r>
            <a:r>
              <a:rPr lang="hu-HU" sz="1600" b="1" dirty="0">
                <a:solidFill>
                  <a:srgbClr val="703453"/>
                </a:solidFill>
                <a:cs typeface="Calibri" panose="020F0502020204030204" pitchFamily="34" charset="0"/>
              </a:rPr>
              <a:t>&lt;  </a:t>
            </a:r>
            <a:r>
              <a:rPr lang="hu-HU" sz="1600" b="1" dirty="0">
                <a:cs typeface="Calibri" panose="020F0502020204030204" pitchFamily="34" charset="0"/>
              </a:rPr>
              <a:t> </a:t>
            </a:r>
            <a:r>
              <a:rPr lang="hu-HU" sz="1600" b="1" dirty="0"/>
              <a:t>halálozás    </a:t>
            </a:r>
            <a:r>
              <a:rPr lang="hu-HU" sz="1600" b="1" dirty="0">
                <a:solidFill>
                  <a:srgbClr val="703453"/>
                </a:solidFill>
                <a:cs typeface="Calibri" panose="020F0502020204030204" pitchFamily="34" charset="0"/>
              </a:rPr>
              <a:t>→   </a:t>
            </a:r>
            <a:r>
              <a:rPr lang="hu-HU" sz="1600" b="1" dirty="0"/>
              <a:t>népességfogyás</a:t>
            </a:r>
          </a:p>
        </p:txBody>
      </p:sp>
      <p:pic>
        <p:nvPicPr>
          <p:cNvPr id="5" name="Ábra 4" descr="Szomorú arc kitöltéssel">
            <a:extLst>
              <a:ext uri="{FF2B5EF4-FFF2-40B4-BE49-F238E27FC236}">
                <a16:creationId xmlns:a16="http://schemas.microsoft.com/office/drawing/2014/main" id="{C23F2526-5C8D-49F0-975B-616B3F2E5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340" y="1867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20AAC7-8F31-4B85-9A08-23B8C0E3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38" y="77977"/>
            <a:ext cx="7602369" cy="965212"/>
          </a:xfrm>
        </p:spPr>
        <p:txBody>
          <a:bodyPr/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szűrővizsgálatok</a:t>
            </a:r>
            <a:br>
              <a:rPr lang="hu-HU" dirty="0"/>
            </a:br>
            <a:r>
              <a:rPr lang="hu-HU" sz="1600" b="1" dirty="0"/>
              <a:t>célja a betegségek és egyes betegségmegelőző állapotok </a:t>
            </a:r>
            <a:r>
              <a:rPr lang="hu-HU" sz="1600" b="1" dirty="0">
                <a:solidFill>
                  <a:srgbClr val="941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korai felismerése</a:t>
            </a:r>
            <a:r>
              <a:rPr lang="hu-HU" sz="1600" b="1" dirty="0"/>
              <a:t>, lehetőleg még a </a:t>
            </a:r>
            <a:r>
              <a:rPr lang="hu-HU" sz="1600" b="1" dirty="0">
                <a:solidFill>
                  <a:srgbClr val="941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tünet- és panaszmentes szakban</a:t>
            </a:r>
            <a:r>
              <a:rPr lang="hu-HU" sz="1600" b="1" dirty="0"/>
              <a:t>.</a:t>
            </a:r>
            <a:br>
              <a:rPr lang="hu-HU" sz="1600" b="1" dirty="0"/>
            </a:br>
            <a:endParaRPr lang="hu-HU" sz="16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86EF38-84D4-44C4-88ED-C1638326A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01" y="1096267"/>
            <a:ext cx="3966693" cy="3859191"/>
          </a:xfrm>
        </p:spPr>
        <p:txBody>
          <a:bodyPr/>
          <a:lstStyle/>
          <a:p>
            <a:pPr marL="13970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Alkalomszerű szűrések:</a:t>
            </a:r>
          </a:p>
          <a:p>
            <a:r>
              <a:rPr lang="hu-HU" sz="1250" dirty="0"/>
              <a:t>maga a vizsgált személy kezdeményezi;</a:t>
            </a:r>
          </a:p>
          <a:p>
            <a:r>
              <a:rPr lang="hu-HU" sz="1250" dirty="0"/>
              <a:t>történhet háziorvosi vagy szakorvosi rendelőben;</a:t>
            </a:r>
          </a:p>
          <a:p>
            <a:r>
              <a:rPr lang="hu-HU" sz="1250" dirty="0"/>
              <a:t>bármely célból végzett orvosi vizsgálathoz kapcsolódhat;</a:t>
            </a:r>
          </a:p>
          <a:p>
            <a:r>
              <a:rPr lang="hu-HU" sz="1250" dirty="0"/>
              <a:t>pl. vérnyomásmérés, vércukormérés, koleszterinszint-mérés, vérképvizsgálat a háziorvosnál, szájüregi daganatszűrés a fogorvosnál, rákszűrés a nőgyógyászati vizsgálat keretében, látásszűrés a szemorvosnál, véradás előtti komplex szűrés;</a:t>
            </a:r>
          </a:p>
          <a:p>
            <a:r>
              <a:rPr lang="hu-HU" sz="1250" dirty="0"/>
              <a:t>Gyakoriak a munkahelyi vagy a helyi önkormányzat által fizetett szűrések: </a:t>
            </a:r>
            <a:br>
              <a:rPr lang="hu-HU" sz="1250" dirty="0"/>
            </a:br>
            <a:r>
              <a:rPr lang="hu-HU" sz="1250" dirty="0"/>
              <a:t>pl. tüdőszűrés, prosztataszűrés, </a:t>
            </a:r>
            <a:r>
              <a:rPr lang="hu-HU" sz="1250" dirty="0" err="1"/>
              <a:t>melanoma</a:t>
            </a:r>
            <a:r>
              <a:rPr lang="hu-HU" sz="1250" dirty="0"/>
              <a:t> (bőrrák)-szűrés, komplex szűrőbuszok.</a:t>
            </a:r>
          </a:p>
          <a:p>
            <a:endParaRPr lang="hu-HU" sz="1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>
          <a:xfrm>
            <a:off x="4288666" y="1114021"/>
            <a:ext cx="4550074" cy="3767071"/>
          </a:xfrm>
        </p:spPr>
        <p:txBody>
          <a:bodyPr/>
          <a:lstStyle/>
          <a:p>
            <a:pPr marL="13970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Szervezett lakossági szűrések:</a:t>
            </a:r>
          </a:p>
          <a:p>
            <a:r>
              <a:rPr lang="hu-HU" sz="1250" dirty="0"/>
              <a:t>az egészségügyi ellátórendszer (hatóság) kezdeményezi;</a:t>
            </a:r>
          </a:p>
          <a:p>
            <a:r>
              <a:rPr lang="hu-HU" sz="1250" dirty="0"/>
              <a:t>nagy lakosságcsoportokra terjed ki: akik életkoruk </a:t>
            </a:r>
            <a:br>
              <a:rPr lang="hu-HU" sz="1250" dirty="0"/>
            </a:br>
            <a:r>
              <a:rPr lang="hu-HU" sz="1250" dirty="0"/>
              <a:t>(és nemük) alapján a célbetegség (pl. rák) szempontjából veszélyeztettetnek minősülnek;</a:t>
            </a:r>
          </a:p>
          <a:p>
            <a:r>
              <a:rPr lang="hu-HU" sz="1250" dirty="0"/>
              <a:t>személyes meghívás alapján történik, </a:t>
            </a:r>
          </a:p>
          <a:p>
            <a:r>
              <a:rPr lang="hu-HU" sz="1250" dirty="0"/>
              <a:t>háziorvosi beutaló nélküli és INGYENES;</a:t>
            </a:r>
          </a:p>
          <a:p>
            <a:r>
              <a:rPr lang="hu-HU" sz="1250" dirty="0"/>
              <a:t>a részvétel nem kötelező, alapelve a tájékoztatáson alapuló önkéntesség.</a:t>
            </a:r>
          </a:p>
          <a:p>
            <a:pPr>
              <a:buSzPct val="100000"/>
              <a:buFont typeface="+mj-lt"/>
              <a:buAutoNum type="arabicPeriod"/>
            </a:pPr>
            <a:r>
              <a:rPr lang="hu-HU" sz="1250" b="1" dirty="0"/>
              <a:t>méhnyakszűrés: </a:t>
            </a:r>
            <a:r>
              <a:rPr lang="hu-HU" sz="1250" dirty="0"/>
              <a:t>25 és 65 év közötti nők háromévenkénti citológiai vizsgálatával;</a:t>
            </a:r>
          </a:p>
          <a:p>
            <a:pPr>
              <a:buSzPct val="100000"/>
              <a:buFont typeface="+mj-lt"/>
              <a:buAutoNum type="arabicPeriod"/>
            </a:pPr>
            <a:r>
              <a:rPr lang="hu-HU" sz="1250" b="1" dirty="0"/>
              <a:t>emlőszűrés: </a:t>
            </a:r>
            <a:r>
              <a:rPr lang="hu-HU" sz="1250" dirty="0"/>
              <a:t>a 45-65 év közötti nők kétévenkénti mammográfiás vizsgálatával;</a:t>
            </a:r>
          </a:p>
          <a:p>
            <a:pPr>
              <a:buSzPct val="100000"/>
              <a:buFont typeface="+mj-lt"/>
              <a:buAutoNum type="arabicPeriod"/>
            </a:pPr>
            <a:r>
              <a:rPr lang="hu-HU" sz="1250" b="1" dirty="0"/>
              <a:t>vastagbélszűrés: </a:t>
            </a:r>
            <a:r>
              <a:rPr lang="hu-HU" sz="1250" dirty="0"/>
              <a:t>az 50-70 év közötti férfiak és nők laboratóriumi székletvér-vizsgálatával.</a:t>
            </a:r>
          </a:p>
        </p:txBody>
      </p:sp>
      <p:pic>
        <p:nvPicPr>
          <p:cNvPr id="5" name="Ábra 4" descr="Sztetoszkóp">
            <a:extLst>
              <a:ext uri="{FF2B5EF4-FFF2-40B4-BE49-F238E27FC236}">
                <a16:creationId xmlns:a16="http://schemas.microsoft.com/office/drawing/2014/main" id="{A3C0930A-26B3-4DF8-ABC7-2E1005CFF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099" y="204506"/>
            <a:ext cx="914400" cy="11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3439E-E3BA-4C36-A568-BB4F8684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9" y="159890"/>
            <a:ext cx="8520600" cy="764342"/>
          </a:xfrm>
        </p:spPr>
        <p:txBody>
          <a:bodyPr/>
          <a:lstStyle/>
          <a:p>
            <a:pPr algn="ctr"/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1800" dirty="0"/>
              <a:t> </a:t>
            </a:r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daganatos betegségek korai felismerésére  alkalmazott eljárások</a:t>
            </a:r>
            <a:b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(tünetmentes páciensek számára)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501C7937-97E3-4276-93A7-8FFDF5E12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47350"/>
              </p:ext>
            </p:extLst>
          </p:nvPr>
        </p:nvGraphicFramePr>
        <p:xfrm>
          <a:off x="249255" y="1021210"/>
          <a:ext cx="8645489" cy="3962400"/>
        </p:xfrm>
        <a:graphic>
          <a:graphicData uri="http://schemas.openxmlformats.org/drawingml/2006/table">
            <a:tbl>
              <a:tblPr/>
              <a:tblGrid>
                <a:gridCol w="862632">
                  <a:extLst>
                    <a:ext uri="{9D8B030D-6E8A-4147-A177-3AD203B41FA5}">
                      <a16:colId xmlns:a16="http://schemas.microsoft.com/office/drawing/2014/main" val="708565824"/>
                    </a:ext>
                  </a:extLst>
                </a:gridCol>
                <a:gridCol w="699691">
                  <a:extLst>
                    <a:ext uri="{9D8B030D-6E8A-4147-A177-3AD203B41FA5}">
                      <a16:colId xmlns:a16="http://schemas.microsoft.com/office/drawing/2014/main" val="1849109719"/>
                    </a:ext>
                  </a:extLst>
                </a:gridCol>
                <a:gridCol w="1495229">
                  <a:extLst>
                    <a:ext uri="{9D8B030D-6E8A-4147-A177-3AD203B41FA5}">
                      <a16:colId xmlns:a16="http://schemas.microsoft.com/office/drawing/2014/main" val="1795846186"/>
                    </a:ext>
                  </a:extLst>
                </a:gridCol>
                <a:gridCol w="1658171">
                  <a:extLst>
                    <a:ext uri="{9D8B030D-6E8A-4147-A177-3AD203B41FA5}">
                      <a16:colId xmlns:a16="http://schemas.microsoft.com/office/drawing/2014/main" val="2359336534"/>
                    </a:ext>
                  </a:extLst>
                </a:gridCol>
                <a:gridCol w="3929766">
                  <a:extLst>
                    <a:ext uri="{9D8B030D-6E8A-4147-A177-3AD203B41FA5}">
                      <a16:colId xmlns:a16="http://schemas.microsoft.com/office/drawing/2014/main" val="263793229"/>
                    </a:ext>
                  </a:extLst>
                </a:gridCol>
              </a:tblGrid>
              <a:tr h="210046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Mit?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Kinek?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Mikor?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Módszer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Szűrés gyakorisága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92512"/>
                  </a:ext>
                </a:extLst>
              </a:tr>
              <a:tr h="1606923"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Emlő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Nő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20 éves kortól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Emlők önvizsgálata</a:t>
                      </a:r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Emlők orvosi vizsgálata</a:t>
                      </a:r>
                    </a:p>
                    <a:p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Mammográfia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Emlők önvizsgálata: 20 éves kortól havonta</a:t>
                      </a:r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Emlők orvosi vizsgálata: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20-39 év: 3 évente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40 év felett: évente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Mammográfia (beutalóval):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30-45 éves korig: 3 évente </a:t>
                      </a:r>
                      <a:r>
                        <a:rPr lang="hu-HU" sz="1200" b="0" dirty="0">
                          <a:effectLst/>
                          <a:latin typeface="Arial" panose="020B0604020202020204" pitchFamily="34" charset="0"/>
                        </a:rPr>
                        <a:t>(szakmai ajánlás)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45-65 év között: 2 évente, behívás alapján, de 50 év felett évente ajánlatos </a:t>
                      </a:r>
                      <a:r>
                        <a:rPr lang="hu-HU" sz="1200" b="0" dirty="0">
                          <a:effectLst/>
                          <a:latin typeface="Arial" panose="020B0604020202020204" pitchFamily="34" charset="0"/>
                        </a:rPr>
                        <a:t>(szakmai ajánlás)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16714"/>
                  </a:ext>
                </a:extLst>
              </a:tr>
              <a:tr h="609154"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Prosztata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50 éves kortól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Végbélen át történő vizsgálat</a:t>
                      </a:r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UH (ultrahang)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Évente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94046"/>
                  </a:ext>
                </a:extLst>
              </a:tr>
              <a:tr h="808708"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Méhnyak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Nő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21 éves kortól, illetve a nemi élet megkezdésének időpontjától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Sejtvizsgálat</a:t>
                      </a:r>
                      <a:br>
                        <a:rPr lang="hu-HU" sz="1400" b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(citológiai vizsgálat)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Évente</a:t>
                      </a:r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A 2003 őszétől indult országos szűrés keretében 3 évente küldenek behívót, a szakmai ajánlás azonban az évente történő vizsgálat.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9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495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3439E-E3BA-4C36-A568-BB4F8684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9" y="159889"/>
            <a:ext cx="8520600" cy="784007"/>
          </a:xfrm>
        </p:spPr>
        <p:txBody>
          <a:bodyPr/>
          <a:lstStyle/>
          <a:p>
            <a:pPr algn="ctr"/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daganatos betegségek korai felismerésére alkalmazott eljárások</a:t>
            </a:r>
            <a:b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(tünetmentes páciensek számára)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501C7937-97E3-4276-93A7-8FFDF5E12F38}"/>
              </a:ext>
            </a:extLst>
          </p:cNvPr>
          <p:cNvGraphicFramePr>
            <a:graphicFrameLocks noGrp="1"/>
          </p:cNvGraphicFramePr>
          <p:nvPr/>
        </p:nvGraphicFramePr>
        <p:xfrm>
          <a:off x="294043" y="858383"/>
          <a:ext cx="8635656" cy="3962400"/>
        </p:xfrm>
        <a:graphic>
          <a:graphicData uri="http://schemas.openxmlformats.org/drawingml/2006/table">
            <a:tbl>
              <a:tblPr/>
              <a:tblGrid>
                <a:gridCol w="861651">
                  <a:extLst>
                    <a:ext uri="{9D8B030D-6E8A-4147-A177-3AD203B41FA5}">
                      <a16:colId xmlns:a16="http://schemas.microsoft.com/office/drawing/2014/main" val="708565824"/>
                    </a:ext>
                  </a:extLst>
                </a:gridCol>
                <a:gridCol w="832430">
                  <a:extLst>
                    <a:ext uri="{9D8B030D-6E8A-4147-A177-3AD203B41FA5}">
                      <a16:colId xmlns:a16="http://schemas.microsoft.com/office/drawing/2014/main" val="1849109719"/>
                    </a:ext>
                  </a:extLst>
                </a:gridCol>
                <a:gridCol w="1641987">
                  <a:extLst>
                    <a:ext uri="{9D8B030D-6E8A-4147-A177-3AD203B41FA5}">
                      <a16:colId xmlns:a16="http://schemas.microsoft.com/office/drawing/2014/main" val="1795846186"/>
                    </a:ext>
                  </a:extLst>
                </a:gridCol>
                <a:gridCol w="2340078">
                  <a:extLst>
                    <a:ext uri="{9D8B030D-6E8A-4147-A177-3AD203B41FA5}">
                      <a16:colId xmlns:a16="http://schemas.microsoft.com/office/drawing/2014/main" val="2359336534"/>
                    </a:ext>
                  </a:extLst>
                </a:gridCol>
                <a:gridCol w="2959510">
                  <a:extLst>
                    <a:ext uri="{9D8B030D-6E8A-4147-A177-3AD203B41FA5}">
                      <a16:colId xmlns:a16="http://schemas.microsoft.com/office/drawing/2014/main" val="263793229"/>
                    </a:ext>
                  </a:extLst>
                </a:gridCol>
              </a:tblGrid>
              <a:tr h="12100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u-H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Mit?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Kinek?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Mikor?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Módszer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Szűrés gyakorisága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92512"/>
                  </a:ext>
                </a:extLst>
              </a:tr>
              <a:tr h="334438"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Tüdő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40 év felett;</a:t>
                      </a:r>
                    </a:p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egyénileg korábban</a:t>
                      </a:r>
                      <a:r>
                        <a:rPr lang="hu-HU" sz="1400" b="0" baseline="0" dirty="0">
                          <a:effectLst/>
                          <a:latin typeface="Arial" panose="020B0604020202020204" pitchFamily="34" charset="0"/>
                        </a:rPr>
                        <a:t> is</a:t>
                      </a: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 ajánlott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Tüdőszűrő röntgenvizsgálat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r>
                        <a:rPr lang="hu-HU" sz="1400" b="0" baseline="0" dirty="0">
                          <a:effectLst/>
                          <a:latin typeface="Arial" panose="020B0604020202020204" pitchFamily="34" charset="0"/>
                        </a:rPr>
                        <a:t> év felettieknek, dohányosoknak és bizonyos munkakörökben é</a:t>
                      </a: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vente egyszer ingyenes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805803"/>
                  </a:ext>
                </a:extLst>
              </a:tr>
              <a:tr h="334438"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Vastag- és végbél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50 éves kortól; egyénileg 40 év felett ajánlott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Székletteszt</a:t>
                      </a:r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Endoszkópos vizsgálat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Évente székletteszt</a:t>
                      </a:r>
                    </a:p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Néhány évente endoszkópos vizsgálat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31862"/>
                  </a:ext>
                </a:extLst>
              </a:tr>
              <a:tr h="334438"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Szájüreg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45 éves kortól; egyénileg korábban</a:t>
                      </a:r>
                      <a:r>
                        <a:rPr lang="hu-HU" sz="1400" b="0" baseline="0" dirty="0">
                          <a:effectLst/>
                          <a:latin typeface="Arial" panose="020B0604020202020204" pitchFamily="34" charset="0"/>
                        </a:rPr>
                        <a:t> is</a:t>
                      </a: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 ajánlott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Szájüregi orvosi ellenőrzés</a:t>
                      </a:r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Önvizsgálat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Évente, illetve fogászati beavatkozások alkalmával</a:t>
                      </a:r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Önvizsgálat havonta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38244"/>
                  </a:ext>
                </a:extLst>
              </a:tr>
              <a:tr h="387797"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Bőr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20 éves kortól; egyénileg korábban is ajánlott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Bőr orvosi ellenőrzése (anyajegyek)</a:t>
                      </a:r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Önvizsgálat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Évente, illetve nagyszámú anyajegy esetén </a:t>
                      </a:r>
                      <a:r>
                        <a:rPr lang="hu-HU" sz="1400" b="0" dirty="0" err="1">
                          <a:effectLst/>
                          <a:latin typeface="Arial" panose="020B0604020202020204" pitchFamily="34" charset="0"/>
                        </a:rPr>
                        <a:t>félévente</a:t>
                      </a:r>
                      <a:b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Önvizsgálat havonta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655735"/>
                  </a:ext>
                </a:extLst>
              </a:tr>
              <a:tr h="322768"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Here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20 éves kortól; egyénileg korábban is ajánlott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>
                          <a:effectLst/>
                          <a:latin typeface="Arial" panose="020B0604020202020204" pitchFamily="34" charset="0"/>
                        </a:rPr>
                        <a:t>Önvizsgálat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Önvizsgálat havonta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23843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094A234B-BC75-4A72-B4B4-604F480956A2}"/>
              </a:ext>
            </a:extLst>
          </p:cNvPr>
          <p:cNvSpPr txBox="1"/>
          <p:nvPr/>
        </p:nvSpPr>
        <p:spPr>
          <a:xfrm>
            <a:off x="3740066" y="4811989"/>
            <a:ext cx="5535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</a:t>
            </a:r>
            <a:r>
              <a:rPr lang="hu-HU" dirty="0">
                <a:hlinkClick r:id="rId2"/>
              </a:rPr>
              <a:t>http://daganatok.hu/</a:t>
            </a:r>
            <a:r>
              <a:rPr lang="hu-HU" dirty="0"/>
              <a:t> és </a:t>
            </a:r>
            <a:r>
              <a:rPr lang="hu-HU" dirty="0">
                <a:hlinkClick r:id="rId3"/>
              </a:rPr>
              <a:t>https://www.webbeteg.hu/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604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3439E-E3BA-4C36-A568-BB4F8684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37" y="149946"/>
            <a:ext cx="8520600" cy="414578"/>
          </a:xfrm>
        </p:spPr>
        <p:txBody>
          <a:bodyPr/>
          <a:lstStyle/>
          <a:p>
            <a:pPr algn="ctr"/>
            <a:r>
              <a:rPr lang="hu-HU" sz="1800" b="1" dirty="0"/>
              <a:t>Milyen egyéb szűrésekre és mikor ajánlott magunktól is jelentkezni?</a:t>
            </a: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501C7937-97E3-4276-93A7-8FFDF5E12F38}"/>
              </a:ext>
            </a:extLst>
          </p:cNvPr>
          <p:cNvGraphicFramePr>
            <a:graphicFrameLocks noGrp="1"/>
          </p:cNvGraphicFramePr>
          <p:nvPr/>
        </p:nvGraphicFramePr>
        <p:xfrm>
          <a:off x="223209" y="613924"/>
          <a:ext cx="8635656" cy="4426820"/>
        </p:xfrm>
        <a:graphic>
          <a:graphicData uri="http://schemas.openxmlformats.org/drawingml/2006/table">
            <a:tbl>
              <a:tblPr/>
              <a:tblGrid>
                <a:gridCol w="1428610">
                  <a:extLst>
                    <a:ext uri="{9D8B030D-6E8A-4147-A177-3AD203B41FA5}">
                      <a16:colId xmlns:a16="http://schemas.microsoft.com/office/drawing/2014/main" val="708565824"/>
                    </a:ext>
                  </a:extLst>
                </a:gridCol>
                <a:gridCol w="776749">
                  <a:extLst>
                    <a:ext uri="{9D8B030D-6E8A-4147-A177-3AD203B41FA5}">
                      <a16:colId xmlns:a16="http://schemas.microsoft.com/office/drawing/2014/main" val="1849109719"/>
                    </a:ext>
                  </a:extLst>
                </a:gridCol>
                <a:gridCol w="1307690">
                  <a:extLst>
                    <a:ext uri="{9D8B030D-6E8A-4147-A177-3AD203B41FA5}">
                      <a16:colId xmlns:a16="http://schemas.microsoft.com/office/drawing/2014/main" val="1795846186"/>
                    </a:ext>
                  </a:extLst>
                </a:gridCol>
                <a:gridCol w="1818968">
                  <a:extLst>
                    <a:ext uri="{9D8B030D-6E8A-4147-A177-3AD203B41FA5}">
                      <a16:colId xmlns:a16="http://schemas.microsoft.com/office/drawing/2014/main" val="2359336534"/>
                    </a:ext>
                  </a:extLst>
                </a:gridCol>
                <a:gridCol w="3303639">
                  <a:extLst>
                    <a:ext uri="{9D8B030D-6E8A-4147-A177-3AD203B41FA5}">
                      <a16:colId xmlns:a16="http://schemas.microsoft.com/office/drawing/2014/main" val="263793229"/>
                    </a:ext>
                  </a:extLst>
                </a:gridCol>
              </a:tblGrid>
              <a:tr h="297926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u-HU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Mit?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Kinek?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Mikor?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Módszer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Arial" panose="020B0604020202020204" pitchFamily="34" charset="0"/>
                        </a:rPr>
                        <a:t>Szűrés gyakorisága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92512"/>
                  </a:ext>
                </a:extLst>
              </a:tr>
              <a:tr h="526939"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Laborvizsgálat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25-30 év felett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b="0" dirty="0">
                          <a:effectLst/>
                          <a:latin typeface="+mn-lt"/>
                        </a:rPr>
                        <a:t>Vérkép és vizeletvizsgálat </a:t>
                      </a:r>
                      <a:endParaRPr lang="hu-HU" sz="1200" b="0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u="none" strike="noStrike" cap="none" dirty="0">
                          <a:effectLst/>
                          <a:latin typeface="+mn-lt"/>
                          <a:sym typeface="Arial"/>
                        </a:rPr>
                        <a:t>1-2 évente.</a:t>
                      </a:r>
                    </a:p>
                    <a:p>
                      <a:pPr algn="l"/>
                      <a:r>
                        <a:rPr lang="hu-HU" sz="1400" u="none" strike="noStrike" cap="none" dirty="0">
                          <a:effectLst/>
                          <a:latin typeface="+mn-lt"/>
                          <a:sym typeface="Arial"/>
                        </a:rPr>
                        <a:t>Háziorvosi beutalóval.</a:t>
                      </a:r>
                      <a:endParaRPr lang="hu-H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31862"/>
                  </a:ext>
                </a:extLst>
              </a:tr>
              <a:tr h="944035"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Szemészeti vizsgálat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dirty="0">
                          <a:effectLst/>
                          <a:latin typeface="+mn-lt"/>
                        </a:rPr>
                        <a:t>Nem kötött korosztályhoz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b="0" dirty="0">
                          <a:effectLst/>
                          <a:latin typeface="+mn-lt"/>
                        </a:rPr>
                        <a:t>Látásélesség-vizsgálat, szemfenék-vizsgálat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Panasz nélkül</a:t>
                      </a:r>
                      <a:r>
                        <a:rPr lang="hu-HU" sz="14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hu-HU" sz="1400" dirty="0">
                          <a:effectLst/>
                          <a:latin typeface="+mn-lt"/>
                        </a:rPr>
                        <a:t>2 évente.</a:t>
                      </a:r>
                    </a:p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Szemüvegeseknek</a:t>
                      </a:r>
                      <a:r>
                        <a:rPr lang="hu-HU" sz="1400" baseline="0" dirty="0">
                          <a:effectLst/>
                          <a:latin typeface="+mn-lt"/>
                        </a:rPr>
                        <a:t> évente.</a:t>
                      </a:r>
                    </a:p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Ha családban előfordult </a:t>
                      </a:r>
                      <a:r>
                        <a:rPr lang="hu-HU" sz="1400" u="none" strike="noStrike" cap="none" dirty="0">
                          <a:effectLst/>
                          <a:latin typeface="+mn-lt"/>
                          <a:sym typeface="Arial"/>
                        </a:rPr>
                        <a:t>zöldhályog, </a:t>
                      </a:r>
                      <a:r>
                        <a:rPr lang="hu-HU" sz="1400" dirty="0">
                          <a:effectLst/>
                          <a:latin typeface="+mn-lt"/>
                        </a:rPr>
                        <a:t>akkor 40 év felett évente.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81759"/>
                  </a:ext>
                </a:extLst>
              </a:tr>
              <a:tr h="379288"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Hallásvizsgálat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dirty="0">
                          <a:effectLst/>
                          <a:latin typeface="+mn-lt"/>
                        </a:rPr>
                        <a:t>60 év felett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b="0" dirty="0">
                          <a:effectLst/>
                          <a:latin typeface="+mn-lt"/>
                        </a:rPr>
                        <a:t>Fül-orr</a:t>
                      </a:r>
                      <a:r>
                        <a:rPr lang="hu-HU" sz="1400" b="0" baseline="0" dirty="0">
                          <a:effectLst/>
                          <a:latin typeface="+mn-lt"/>
                        </a:rPr>
                        <a:t>-gégészeti h</a:t>
                      </a:r>
                      <a:r>
                        <a:rPr lang="hu-HU" sz="1400" b="0" dirty="0">
                          <a:effectLst/>
                          <a:latin typeface="+mn-lt"/>
                        </a:rPr>
                        <a:t>allásvizsgálat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2 évente.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10864"/>
                  </a:ext>
                </a:extLst>
              </a:tr>
              <a:tr h="526939">
                <a:tc>
                  <a:txBody>
                    <a:bodyPr/>
                    <a:lstStyle/>
                    <a:p>
                      <a:pPr algn="l"/>
                      <a:r>
                        <a:rPr lang="hu-HU" sz="1400" u="none" strike="noStrike" cap="none" dirty="0">
                          <a:effectLst/>
                          <a:latin typeface="+mn-lt"/>
                          <a:sym typeface="Arial"/>
                        </a:rPr>
                        <a:t>Fogorvosi</a:t>
                      </a:r>
                      <a:r>
                        <a:rPr lang="hu-HU" sz="1400" u="none" strike="noStrike" cap="none" baseline="0" dirty="0">
                          <a:effectLst/>
                          <a:latin typeface="+mn-lt"/>
                          <a:sym typeface="Arial"/>
                        </a:rPr>
                        <a:t> szűrés</a:t>
                      </a:r>
                      <a:endParaRPr lang="hu-HU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dirty="0">
                          <a:effectLst/>
                          <a:latin typeface="+mn-lt"/>
                        </a:rPr>
                        <a:t>Nem kötött korosztályhoz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b="0" dirty="0">
                          <a:effectLst/>
                          <a:latin typeface="+mn-lt"/>
                        </a:rPr>
                        <a:t>Fogorvosi vizsgálat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aseline="0" dirty="0">
                          <a:effectLst/>
                          <a:latin typeface="+mn-lt"/>
                        </a:rPr>
                        <a:t>Félévente panaszmentesen is.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38244"/>
                  </a:ext>
                </a:extLst>
              </a:tr>
              <a:tr h="570553"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Szív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dirty="0">
                          <a:effectLst/>
                          <a:latin typeface="Arial" panose="020B0604020202020204" pitchFamily="34" charset="0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40 év felett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dirty="0">
                          <a:effectLst/>
                          <a:latin typeface="+mn-lt"/>
                        </a:rPr>
                        <a:t>Szívultrahang, (terheléses)</a:t>
                      </a:r>
                      <a:r>
                        <a:rPr lang="hu-HU" sz="14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hu-HU" sz="1400" dirty="0">
                          <a:effectLst/>
                          <a:latin typeface="+mn-lt"/>
                        </a:rPr>
                        <a:t>EKG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Évente.</a:t>
                      </a:r>
                    </a:p>
                    <a:p>
                      <a:pPr algn="l"/>
                      <a:r>
                        <a:rPr lang="hu-HU" sz="1400" u="none" strike="noStrike" cap="none" dirty="0">
                          <a:effectLst/>
                          <a:latin typeface="+mn-lt"/>
                          <a:sym typeface="Arial"/>
                        </a:rPr>
                        <a:t>Háziorvosi beutalóval.</a:t>
                      </a:r>
                      <a:endParaRPr lang="hu-HU" sz="1400" dirty="0">
                        <a:effectLst/>
                        <a:latin typeface="+mn-lt"/>
                      </a:endParaRP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655735"/>
                  </a:ext>
                </a:extLst>
              </a:tr>
              <a:tr h="989293"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Csontsűrűség-mérés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b="0" dirty="0">
                          <a:effectLst/>
                          <a:latin typeface="+mn-lt"/>
                        </a:rPr>
                        <a:t>Nő/Férfi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65 év felett, szakorvosi javaslatra előbb is</a:t>
                      </a: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b="0" dirty="0">
                          <a:effectLst/>
                          <a:latin typeface="+mn-lt"/>
                        </a:rPr>
                        <a:t>ODM vagy DEXA-vizsgálattal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effectLst/>
                          <a:latin typeface="+mn-lt"/>
                        </a:rPr>
                        <a:t>1-2-3 évenként (általános állapottól és rizikófaktoroktól függően).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400" u="none" strike="noStrike" cap="none" dirty="0">
                          <a:effectLst/>
                          <a:latin typeface="+mn-lt"/>
                          <a:sym typeface="Arial"/>
                        </a:rPr>
                        <a:t>Szakorvosi beutalóval.</a:t>
                      </a:r>
                      <a:endParaRPr lang="hu-HU" sz="1400" dirty="0">
                        <a:effectLst/>
                        <a:latin typeface="+mn-lt"/>
                      </a:endParaRPr>
                    </a:p>
                  </a:txBody>
                  <a:tcPr marL="56189" marR="56189" marT="56189" marB="5618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2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81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33D2C2-590A-4A92-8E62-88647C5F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9784"/>
            <a:ext cx="8520600" cy="572700"/>
          </a:xfrm>
        </p:spPr>
        <p:txBody>
          <a:bodyPr/>
          <a:lstStyle/>
          <a:p>
            <a:r>
              <a:rPr lang="hu-HU" sz="2400" b="1" dirty="0"/>
              <a:t>Milyen típusú önellenőrző teszteket vásárolhatunk?</a:t>
            </a:r>
            <a:endParaRPr lang="hu-HU" sz="24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A41FD2-DCCD-44D2-990C-D5359B594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290" y="772484"/>
            <a:ext cx="8363284" cy="4171231"/>
          </a:xfrm>
        </p:spPr>
        <p:txBody>
          <a:bodyPr/>
          <a:lstStyle/>
          <a:p>
            <a:r>
              <a:rPr lang="hu-HU" sz="1400" dirty="0"/>
              <a:t>vizeletvizsgáló tesztcsík,</a:t>
            </a:r>
          </a:p>
          <a:p>
            <a:r>
              <a:rPr lang="hu-HU" sz="1400" dirty="0"/>
              <a:t>vércukorszintmérő tesztcsík,</a:t>
            </a:r>
          </a:p>
          <a:p>
            <a:r>
              <a:rPr lang="hu-HU" sz="1400" dirty="0"/>
              <a:t>allergia gyorsteszt,</a:t>
            </a:r>
          </a:p>
          <a:p>
            <a:r>
              <a:rPr lang="hu-HU" sz="1400" dirty="0"/>
              <a:t>enzimes hasnyálmirigy funkciós gyorsteszt,</a:t>
            </a:r>
          </a:p>
          <a:p>
            <a:r>
              <a:rPr lang="hu-HU" sz="1400" dirty="0"/>
              <a:t>ételintolerancia és lisztérzékenységi gyorsteszt,</a:t>
            </a:r>
          </a:p>
          <a:p>
            <a:r>
              <a:rPr lang="hu-HU" sz="1400" dirty="0" err="1"/>
              <a:t>Helicobacter</a:t>
            </a:r>
            <a:r>
              <a:rPr lang="hu-HU" sz="1400" dirty="0"/>
              <a:t> </a:t>
            </a:r>
            <a:r>
              <a:rPr lang="hu-HU" sz="1400" dirty="0" err="1"/>
              <a:t>pylori</a:t>
            </a:r>
            <a:r>
              <a:rPr lang="hu-HU" sz="1400" dirty="0"/>
              <a:t> gyorsteszt (gyomorfekély gyanúja esetén),</a:t>
            </a:r>
          </a:p>
          <a:p>
            <a:r>
              <a:rPr lang="hu-HU" sz="1400" dirty="0"/>
              <a:t>húgysavszint ellenőrző tesztcsík,</a:t>
            </a:r>
          </a:p>
          <a:p>
            <a:r>
              <a:rPr lang="hu-HU" sz="1400" dirty="0"/>
              <a:t>koleszterin tesztcsík,</a:t>
            </a:r>
          </a:p>
          <a:p>
            <a:r>
              <a:rPr lang="hu-HU" sz="1400" dirty="0"/>
              <a:t>székletvér-ellenőrző gyorsteszt,</a:t>
            </a:r>
          </a:p>
          <a:p>
            <a:r>
              <a:rPr lang="hu-HU" sz="1400" dirty="0"/>
              <a:t>vese-rendellenességi gyorsteszt,</a:t>
            </a:r>
          </a:p>
          <a:p>
            <a:r>
              <a:rPr lang="hu-HU" sz="1400" dirty="0"/>
              <a:t>pajzsmirigy-</a:t>
            </a:r>
            <a:r>
              <a:rPr lang="hu-HU" sz="1400" dirty="0" err="1"/>
              <a:t>alulműködés</a:t>
            </a:r>
            <a:r>
              <a:rPr lang="hu-HU" sz="1400" dirty="0"/>
              <a:t> gyorsteszt stb.</a:t>
            </a:r>
          </a:p>
          <a:p>
            <a:pPr marL="114300" indent="0">
              <a:buNone/>
            </a:pPr>
            <a:endParaRPr lang="hu-HU" sz="1400" dirty="0"/>
          </a:p>
          <a:p>
            <a:pPr marL="114300" indent="0">
              <a:buNone/>
            </a:pPr>
            <a:r>
              <a:rPr lang="hu-HU" sz="1400" dirty="0"/>
              <a:t>Az egészségügyi szakdolgozók véleménye megoszlik a használatukat illetően.</a:t>
            </a:r>
          </a:p>
          <a:p>
            <a:pPr marL="114300" indent="0">
              <a:buNone/>
            </a:pPr>
            <a:r>
              <a:rPr lang="hu-HU" sz="1400" dirty="0"/>
              <a:t>Hivatalos eredményt nem adnak, csak </a:t>
            </a:r>
            <a:r>
              <a:rPr lang="hu-HU" sz="1400" b="1" dirty="0"/>
              <a:t>tájékoztató jellegűek. </a:t>
            </a:r>
          </a:p>
          <a:p>
            <a:pPr marL="114300" indent="0">
              <a:buNone/>
            </a:pPr>
            <a:r>
              <a:rPr lang="hu-HU" sz="1400" b="1" dirty="0"/>
              <a:t>Az önellenőrző tesztek nem helyettesíthetik a különböző szűrővizsgálatokat!</a:t>
            </a:r>
          </a:p>
          <a:p>
            <a:pPr marL="114300" indent="0">
              <a:buNone/>
            </a:pPr>
            <a:r>
              <a:rPr lang="hu-HU" sz="1400" b="1" dirty="0"/>
              <a:t>Pozitív önellenőrző teszteredmény esetében feltétlenül szakorvoshoz kell fordulni!</a:t>
            </a:r>
          </a:p>
          <a:p>
            <a:endParaRPr lang="hu-HU" dirty="0"/>
          </a:p>
        </p:txBody>
      </p:sp>
      <p:pic>
        <p:nvPicPr>
          <p:cNvPr id="5" name="Kép 4" descr="A képen szöveg, beltéri látható&#10;&#10;Automatikusan generált leírás">
            <a:extLst>
              <a:ext uri="{FF2B5EF4-FFF2-40B4-BE49-F238E27FC236}">
                <a16:creationId xmlns:a16="http://schemas.microsoft.com/office/drawing/2014/main" id="{56C1D4D4-5B60-4C93-89E7-612D22496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64" y="959889"/>
            <a:ext cx="2418736" cy="1611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3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63215" y="250477"/>
            <a:ext cx="8652965" cy="1008052"/>
          </a:xfrm>
        </p:spPr>
        <p:txBody>
          <a:bodyPr/>
          <a:lstStyle/>
          <a:p>
            <a:pPr algn="ctr"/>
            <a:r>
              <a:rPr lang="hu-HU" sz="1600" b="1" dirty="0">
                <a:solidFill>
                  <a:srgbClr val="703453"/>
                </a:solidFill>
              </a:rPr>
              <a:t>Ha a lakosság legalább 70%-a részt venne az egészségügyi ellátórendszer által felkínált szűrővizsgálatokon, 5-7 éven belül</a:t>
            </a:r>
            <a:br>
              <a:rPr lang="hu-HU" sz="1600" b="1" dirty="0">
                <a:solidFill>
                  <a:srgbClr val="703453"/>
                </a:solidFill>
              </a:rPr>
            </a:br>
            <a:r>
              <a:rPr lang="hu-HU" sz="1600" b="1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évente kb. 1.500-2.000 személy idő előtti halálozása elkerülhető lenne!</a:t>
            </a:r>
            <a:endParaRPr lang="hu-H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44132" y="1258529"/>
            <a:ext cx="3072948" cy="3571385"/>
          </a:xfrm>
        </p:spPr>
        <p:txBody>
          <a:bodyPr/>
          <a:lstStyle/>
          <a:p>
            <a:pPr marL="139700" indent="0">
              <a:buNone/>
            </a:pPr>
            <a:r>
              <a:rPr lang="hu-H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 A LEGGYAKORIBB KIFOGÁSOK?</a:t>
            </a:r>
          </a:p>
          <a:p>
            <a:pPr marL="139700" indent="0">
              <a:buNone/>
            </a:pPr>
            <a:endParaRPr lang="hu-H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2600" indent="-342900">
              <a:buFont typeface="+mj-lt"/>
              <a:buAutoNum type="arabicPeriod"/>
            </a:pPr>
            <a:r>
              <a:rPr lang="hu-HU" dirty="0"/>
              <a:t>Fiatal vagyok és egészséges – nincs rá szükségem.</a:t>
            </a:r>
          </a:p>
          <a:p>
            <a:pPr marL="482600" indent="-342900">
              <a:buFont typeface="+mj-lt"/>
              <a:buAutoNum type="arabicPeriod"/>
            </a:pPr>
            <a:r>
              <a:rPr lang="hu-HU" dirty="0"/>
              <a:t>Sok időmet veszi el.</a:t>
            </a:r>
          </a:p>
          <a:p>
            <a:pPr marL="482600" indent="-342900">
              <a:buFont typeface="+mj-lt"/>
              <a:buAutoNum type="arabicPeriod"/>
            </a:pPr>
            <a:r>
              <a:rPr lang="hu-HU" dirty="0"/>
              <a:t>Drága.</a:t>
            </a:r>
          </a:p>
          <a:p>
            <a:pPr marL="482600" indent="-342900">
              <a:buFont typeface="+mj-lt"/>
              <a:buAutoNum type="arabicPeriod"/>
            </a:pPr>
            <a:r>
              <a:rPr lang="hu-HU" dirty="0"/>
              <a:t>Fáj, kellemetlen a vizsgálat.</a:t>
            </a:r>
          </a:p>
          <a:p>
            <a:pPr marL="482600" indent="-342900">
              <a:buFont typeface="+mj-lt"/>
              <a:buAutoNum type="arabicPeriod"/>
            </a:pPr>
            <a:r>
              <a:rPr lang="hu-HU" dirty="0"/>
              <a:t>Nem akarom / merem megtudni, hogy van-e valami bajom.</a:t>
            </a:r>
          </a:p>
          <a:p>
            <a:pPr marL="139700" indent="0">
              <a:buNone/>
            </a:pP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2"/>
          </p:nvPr>
        </p:nvSpPr>
        <p:spPr>
          <a:xfrm>
            <a:off x="3549445" y="1258529"/>
            <a:ext cx="5334370" cy="3854245"/>
          </a:xfrm>
        </p:spPr>
        <p:txBody>
          <a:bodyPr/>
          <a:lstStyle/>
          <a:p>
            <a:pPr marL="139700" indent="0">
              <a:buNone/>
            </a:pPr>
            <a:r>
              <a:rPr lang="hu-H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ÉRDEMES MÉGIS RÉSZT VENNI </a:t>
            </a:r>
            <a:br>
              <a:rPr lang="hu-H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SZŰRŐVIZSGÁLATOKON?</a:t>
            </a:r>
            <a:endParaRPr lang="hu-HU" dirty="0"/>
          </a:p>
          <a:p>
            <a:pPr marL="482600" indent="-342900">
              <a:buFont typeface="+mj-lt"/>
              <a:buAutoNum type="arabicPeriod"/>
            </a:pPr>
            <a:r>
              <a:rPr lang="hu-HU" dirty="0"/>
              <a:t>A rákbetegség nem válogat, és alattomosan támad.</a:t>
            </a:r>
          </a:p>
          <a:p>
            <a:pPr marL="482600" indent="-342900">
              <a:buFont typeface="+mj-lt"/>
              <a:buAutoNum type="arabicPeriod" startAt="2"/>
            </a:pPr>
            <a:r>
              <a:rPr lang="hu-HU" dirty="0"/>
              <a:t>Egy esetleges súlyos betegség sokkal több időt követelhet. </a:t>
            </a:r>
          </a:p>
          <a:p>
            <a:pPr marL="482600" indent="-342900">
              <a:buFont typeface="+mj-lt"/>
              <a:buAutoNum type="arabicPeriod" startAt="2"/>
            </a:pPr>
            <a:r>
              <a:rPr lang="hu-HU" dirty="0"/>
              <a:t>A társadalombiztosítás terhére minden szűrővizsgálat ingyen igénybe vehető, némelyik beutalóval, de a többségük anélkül.</a:t>
            </a:r>
          </a:p>
          <a:p>
            <a:pPr marL="482600" indent="-342900">
              <a:buFont typeface="+mj-lt"/>
              <a:buAutoNum type="arabicPeriod" startAt="2"/>
            </a:pPr>
            <a:r>
              <a:rPr lang="hu-HU" dirty="0"/>
              <a:t>A rutin szűrővizsgálatok fájdalommal nem, legfeljebb kis kellemetlenséggel járnak.</a:t>
            </a:r>
          </a:p>
          <a:p>
            <a:pPr marL="482600" indent="-342900">
              <a:buFont typeface="+mj-lt"/>
              <a:buAutoNum type="arabicPeriod" startAt="2"/>
            </a:pPr>
            <a:r>
              <a:rPr lang="hu-HU" dirty="0"/>
              <a:t>A negatív eredmény megnyugtató.</a:t>
            </a:r>
            <a:br>
              <a:rPr lang="hu-HU" dirty="0"/>
            </a:br>
            <a:r>
              <a:rPr lang="hu-HU" dirty="0"/>
              <a:t>Egy esetleges pozitív eredmény esetén a korai felismerés</a:t>
            </a:r>
          </a:p>
          <a:p>
            <a:pPr marL="623888" indent="-173038">
              <a:buFontTx/>
              <a:buChar char="-"/>
            </a:pPr>
            <a:r>
              <a:rPr lang="hu-HU" dirty="0"/>
              <a:t>javítja a gyógyulás esélyeit, </a:t>
            </a:r>
          </a:p>
          <a:p>
            <a:pPr marL="623888" indent="-173038">
              <a:buFontTx/>
              <a:buChar char="-"/>
            </a:pPr>
            <a:r>
              <a:rPr lang="hu-HU" dirty="0"/>
              <a:t>kevésbé radikális kezelést tesz lehetővé, </a:t>
            </a:r>
          </a:p>
          <a:p>
            <a:pPr marL="623888" indent="-173038">
              <a:buFontTx/>
              <a:buChar char="-"/>
            </a:pPr>
            <a:r>
              <a:rPr lang="hu-HU" dirty="0"/>
              <a:t>jobb életminőséget biztosít,</a:t>
            </a:r>
          </a:p>
          <a:p>
            <a:pPr marL="623888" indent="-173038">
              <a:buFontTx/>
              <a:buChar char="-"/>
            </a:pPr>
            <a:r>
              <a:rPr lang="hu-HU" dirty="0"/>
              <a:t>csökkenti a halálozást.</a:t>
            </a:r>
          </a:p>
          <a:p>
            <a:pPr marL="139700" indent="0">
              <a:buNone/>
            </a:pPr>
            <a:endParaRPr lang="hu-HU" dirty="0"/>
          </a:p>
        </p:txBody>
      </p:sp>
      <p:pic>
        <p:nvPicPr>
          <p:cNvPr id="8" name="Ábra 7" descr="Felemelt kéz">
            <a:extLst>
              <a:ext uri="{FF2B5EF4-FFF2-40B4-BE49-F238E27FC236}">
                <a16:creationId xmlns:a16="http://schemas.microsoft.com/office/drawing/2014/main" id="{CFDEC751-095A-4C87-B760-99730A13A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2680" y="3861005"/>
            <a:ext cx="914400" cy="914400"/>
          </a:xfrm>
          <a:prstGeom prst="rect">
            <a:avLst/>
          </a:prstGeom>
        </p:spPr>
      </p:pic>
      <p:pic>
        <p:nvPicPr>
          <p:cNvPr id="10" name="Ábra 9" descr="Felfelé mutató hüvelykujj">
            <a:extLst>
              <a:ext uri="{FF2B5EF4-FFF2-40B4-BE49-F238E27FC236}">
                <a16:creationId xmlns:a16="http://schemas.microsoft.com/office/drawing/2014/main" id="{2C9400F4-DD3E-4F42-8066-940CD470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5468" y="40613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C84901D6-676B-4643-8094-06760A707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91804"/>
            <a:ext cx="8520600" cy="3416400"/>
          </a:xfrm>
        </p:spPr>
        <p:txBody>
          <a:bodyPr/>
          <a:lstStyle/>
          <a:p>
            <a:pPr marL="114300" indent="0" algn="ctr">
              <a:buNone/>
            </a:pPr>
            <a:r>
              <a:rPr lang="hu-HU" sz="3600" b="1" dirty="0">
                <a:solidFill>
                  <a:srgbClr val="941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tanóra:</a:t>
            </a:r>
          </a:p>
          <a:p>
            <a:pPr marL="114300" indent="0" algn="ctr">
              <a:buNone/>
            </a:pPr>
            <a:endParaRPr lang="hu-HU" sz="3600" b="1" dirty="0">
              <a:solidFill>
                <a:srgbClr val="941E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 algn="ctr">
              <a:buSzPct val="150000"/>
              <a:buNone/>
            </a:pPr>
            <a:endParaRPr lang="hu-HU" sz="3200" dirty="0"/>
          </a:p>
          <a:p>
            <a:pPr marL="114300" indent="0" algn="ctr">
              <a:buSzPct val="150000"/>
              <a:buNone/>
            </a:pPr>
            <a:r>
              <a:rPr lang="hu-HU" sz="3200" dirty="0"/>
              <a:t>A női szervek rákbetegségei és a HPV</a:t>
            </a:r>
          </a:p>
        </p:txBody>
      </p:sp>
      <p:pic>
        <p:nvPicPr>
          <p:cNvPr id="3" name="Ábra 2" descr="Nő">
            <a:extLst>
              <a:ext uri="{FF2B5EF4-FFF2-40B4-BE49-F238E27FC236}">
                <a16:creationId xmlns:a16="http://schemas.microsoft.com/office/drawing/2014/main" id="{BEFF05BC-2D3E-4EAB-B3AE-CE8F7916F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114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0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A5ED1DF9-1614-4C64-A3DE-5A04B3B0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276" y="790025"/>
            <a:ext cx="7756914" cy="2266959"/>
          </a:xfrm>
        </p:spPr>
        <p:txBody>
          <a:bodyPr/>
          <a:lstStyle/>
          <a:p>
            <a:pPr marL="114300" indent="0" algn="ctr">
              <a:buNone/>
            </a:pPr>
            <a:r>
              <a:rPr lang="hu-HU" dirty="0">
                <a:solidFill>
                  <a:srgbClr val="703453"/>
                </a:solidFill>
              </a:rPr>
              <a:t>Egy kis </a:t>
            </a:r>
            <a:r>
              <a:rPr lang="hu-HU" b="1" dirty="0">
                <a:solidFill>
                  <a:srgbClr val="703453"/>
                </a:solidFill>
              </a:rPr>
              <a:t>ismétlés</a:t>
            </a:r>
            <a:r>
              <a:rPr lang="hu-HU" dirty="0">
                <a:solidFill>
                  <a:srgbClr val="703453"/>
                </a:solidFill>
              </a:rPr>
              <a:t> biológiából, hogy pontosan értsd, </a:t>
            </a:r>
            <a:br>
              <a:rPr lang="hu-HU" dirty="0">
                <a:solidFill>
                  <a:srgbClr val="703453"/>
                </a:solidFill>
              </a:rPr>
            </a:br>
            <a:r>
              <a:rPr lang="hu-HU" dirty="0">
                <a:solidFill>
                  <a:srgbClr val="703453"/>
                </a:solidFill>
              </a:rPr>
              <a:t>mi áll a következő témáink háttérben:</a:t>
            </a:r>
          </a:p>
          <a:p>
            <a:pPr marL="114300" indent="0" algn="ctr">
              <a:buNone/>
            </a:pPr>
            <a:endParaRPr lang="hu-HU" dirty="0">
              <a:solidFill>
                <a:srgbClr val="703453"/>
              </a:solidFill>
            </a:endParaRPr>
          </a:p>
          <a:p>
            <a:pPr algn="ctr"/>
            <a:r>
              <a:rPr lang="hu-HU" dirty="0">
                <a:solidFill>
                  <a:srgbClr val="703453"/>
                </a:solidFill>
              </a:rPr>
              <a:t>az immunrendszer működése és a védőoltások</a:t>
            </a:r>
          </a:p>
          <a:p>
            <a:pPr algn="ctr"/>
            <a:r>
              <a:rPr lang="hu-HU" dirty="0">
                <a:solidFill>
                  <a:srgbClr val="703453"/>
                </a:solidFill>
              </a:rPr>
              <a:t>sejtjeink, immunrendszerünk és a rákbetegség</a:t>
            </a:r>
          </a:p>
          <a:p>
            <a:pPr algn="ctr"/>
            <a:r>
              <a:rPr lang="hu-HU" dirty="0">
                <a:solidFill>
                  <a:srgbClr val="703453"/>
                </a:solidFill>
              </a:rPr>
              <a:t>a szűrővizsgálatok szerepe a rákmegelőzésben</a:t>
            </a:r>
          </a:p>
        </p:txBody>
      </p:sp>
      <p:pic>
        <p:nvPicPr>
          <p:cNvPr id="4" name="Picture 2" descr="5 Miért? módszer">
            <a:extLst>
              <a:ext uri="{FF2B5EF4-FFF2-40B4-BE49-F238E27FC236}">
                <a16:creationId xmlns:a16="http://schemas.microsoft.com/office/drawing/2014/main" id="{C6DDCCB6-E31D-4BA2-B34F-D7DD885C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59" y="3219995"/>
            <a:ext cx="2895569" cy="14846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70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220C0E-3701-4341-B15A-2B57F22F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59" y="288275"/>
            <a:ext cx="8520600" cy="572700"/>
          </a:xfrm>
        </p:spPr>
        <p:txBody>
          <a:bodyPr/>
          <a:lstStyle/>
          <a:p>
            <a:pPr algn="ctr"/>
            <a:r>
              <a:rPr lang="hu-HU" sz="2400" b="1" dirty="0">
                <a:solidFill>
                  <a:srgbClr val="941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Rákszűrés – nőgyógyászati szűrés – méhnyakszűrés</a:t>
            </a:r>
            <a:endParaRPr lang="hu-HU" sz="2400" dirty="0">
              <a:solidFill>
                <a:srgbClr val="941E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9300C1F-6D32-4953-94CB-B83FC7CFA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382" y="936834"/>
            <a:ext cx="8520600" cy="357894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hu-H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Rákszűrés: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/>
              <a:t>gyűjtőfogalom, melybe minden olyan típusú rákszűrés beletartozik, amelyre van szűrőmódszer, pl. méhnyakszűrés, mellrákszűrés, vastagbélszűrés stb.</a:t>
            </a:r>
          </a:p>
          <a:p>
            <a:pPr>
              <a:buFont typeface="+mj-lt"/>
              <a:buAutoNum type="arabicPeriod"/>
            </a:pPr>
            <a:r>
              <a:rPr lang="hu-H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Nőgyógyászati szűrés: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/>
              <a:t>egy komplex szűrővizsgálatot jelent, amelynek során a has </a:t>
            </a:r>
            <a:r>
              <a:rPr lang="hu-HU" sz="1600" dirty="0" err="1"/>
              <a:t>betapintásos</a:t>
            </a:r>
            <a:r>
              <a:rPr lang="hu-HU" sz="1600" dirty="0"/>
              <a:t> vizsgálata, szükség esetén a hüvelyfal és a méhnyak területének </a:t>
            </a:r>
            <a:r>
              <a:rPr lang="hu-HU" sz="1600" dirty="0" err="1"/>
              <a:t>kolposzkópos</a:t>
            </a:r>
            <a:r>
              <a:rPr lang="hu-HU" sz="1600" dirty="0"/>
              <a:t> (= nőgyógyászati mikroszkópos) vizsgálata, a méhnyak kenetvizsgálata, a mellek </a:t>
            </a:r>
            <a:r>
              <a:rPr lang="hu-HU" sz="1600" dirty="0" err="1"/>
              <a:t>tapintásos</a:t>
            </a:r>
            <a:r>
              <a:rPr lang="hu-HU" sz="1600" dirty="0"/>
              <a:t> vizsgálata történik, esetleg hasi/hüvelyi ultrahang-vizsgálattal kiegészítve.</a:t>
            </a:r>
          </a:p>
          <a:p>
            <a:pPr>
              <a:buFont typeface="+mj-lt"/>
              <a:buAutoNum type="arabicPeriod"/>
            </a:pPr>
            <a:r>
              <a:rPr lang="hu-H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Méhnyakszűrés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1600" dirty="0"/>
              <a:t>csak a méhnyakról levett mintát jelenti, a citológiai vizsgálat és a HPV-teszt lehetőségével. </a:t>
            </a:r>
            <a:br>
              <a:rPr lang="hu-HU" sz="1600" dirty="0"/>
            </a:br>
            <a:r>
              <a:rPr lang="hu-HU" sz="1600" dirty="0"/>
              <a:t>Nőgyógyász szakorvos és védőnő is végezheti!</a:t>
            </a:r>
          </a:p>
          <a:p>
            <a:pPr marL="114300" indent="0">
              <a:buNone/>
            </a:pPr>
            <a:endParaRPr lang="hu-HU" dirty="0"/>
          </a:p>
        </p:txBody>
      </p:sp>
      <p:pic>
        <p:nvPicPr>
          <p:cNvPr id="5" name="Kép 4" descr="A képen vázlat, clipart látható&#10;&#10;Automatikusan generált leírás">
            <a:extLst>
              <a:ext uri="{FF2B5EF4-FFF2-40B4-BE49-F238E27FC236}">
                <a16:creationId xmlns:a16="http://schemas.microsoft.com/office/drawing/2014/main" id="{F61B980B-38DC-4B4F-B4EC-C4E4166CB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20" y="3436584"/>
            <a:ext cx="2824531" cy="14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85350" y="234925"/>
            <a:ext cx="74547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/>
              <a:t>A leggyakoribb nőgyógyászati rákbetegségek:</a:t>
            </a:r>
            <a:endParaRPr sz="2400" b="1" dirty="0"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85350" y="759151"/>
            <a:ext cx="3001771" cy="2878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hu-HU" sz="2400" dirty="0">
                <a:solidFill>
                  <a:srgbClr val="703453"/>
                </a:solidFill>
              </a:rPr>
              <a:t> </a:t>
            </a:r>
            <a:r>
              <a:rPr lang="hu-HU" dirty="0">
                <a:solidFill>
                  <a:srgbClr val="703453"/>
                </a:solidFill>
              </a:rPr>
              <a:t>méhnyakrák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 petefészekrák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 méhtesti rák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 a hüvely rosszindulatú elváltozásai</a:t>
            </a:r>
          </a:p>
          <a:p>
            <a:pPr marL="0" indent="0"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a szeméremtest </a:t>
            </a:r>
            <a:br>
              <a:rPr lang="hu-HU" dirty="0">
                <a:solidFill>
                  <a:srgbClr val="703453"/>
                </a:solidFill>
              </a:rPr>
            </a:br>
            <a:r>
              <a:rPr lang="hu-HU" dirty="0">
                <a:solidFill>
                  <a:srgbClr val="703453"/>
                </a:solidFill>
              </a:rPr>
              <a:t>rákos elváltozásai</a:t>
            </a:r>
          </a:p>
        </p:txBody>
      </p:sp>
      <p:pic>
        <p:nvPicPr>
          <p:cNvPr id="2052" name="Picture 4" descr="https://semmelweis.hu/biztonsagosszex/files/2018/12/b8_162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54" y="884904"/>
            <a:ext cx="5214029" cy="20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775587" y="2954473"/>
            <a:ext cx="4906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A külső és belső női nemi szervek</a:t>
            </a:r>
          </a:p>
          <a:p>
            <a:endParaRPr lang="hu-HU" sz="1000" dirty="0"/>
          </a:p>
          <a:p>
            <a:pPr algn="r"/>
            <a:r>
              <a:rPr lang="hu-HU" sz="1200" dirty="0"/>
              <a:t>Az ábra forrása: </a:t>
            </a:r>
            <a:r>
              <a:rPr lang="hu-HU" sz="1200" dirty="0">
                <a:hlinkClick r:id="rId4"/>
              </a:rPr>
              <a:t>https://semmelweis.hu/biztonsagosszex/</a:t>
            </a:r>
            <a:r>
              <a:rPr lang="hu-HU" dirty="0"/>
              <a:t>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103C6A5-2E3D-4234-AF0F-05733EC5AFC3}"/>
              </a:ext>
            </a:extLst>
          </p:cNvPr>
          <p:cNvSpPr txBox="1"/>
          <p:nvPr/>
        </p:nvSpPr>
        <p:spPr>
          <a:xfrm>
            <a:off x="388166" y="3750764"/>
            <a:ext cx="8144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/>
              <a:t>A </a:t>
            </a:r>
            <a:r>
              <a:rPr lang="hu-HU" sz="1500" b="1" dirty="0"/>
              <a:t>Mályvavirág Alapítvány </a:t>
            </a:r>
            <a:r>
              <a:rPr lang="hu-HU" sz="1500" dirty="0"/>
              <a:t>a nőgyógyászati rákbetegek támogatásával foglalkozó egyetlen magyarországi civil szervezet. Tematikus kiadványaikban mindent megtalálhatsz az egyes nőgyógyászati rákbetegségekkel kapcsolatban is.</a:t>
            </a:r>
          </a:p>
          <a:p>
            <a:r>
              <a:rPr lang="hu-HU" sz="1500" dirty="0"/>
              <a:t> </a:t>
            </a:r>
            <a:r>
              <a:rPr lang="hu-HU" sz="1500" b="1" dirty="0">
                <a:hlinkClick r:id="rId5"/>
              </a:rPr>
              <a:t>https://malyvavirag.hu</a:t>
            </a:r>
            <a:r>
              <a:rPr lang="hu-HU" sz="1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03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8A8FDE-E831-4672-B4A9-2FBFA35D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642"/>
            <a:ext cx="8520600" cy="399983"/>
          </a:xfrm>
        </p:spPr>
        <p:txBody>
          <a:bodyPr/>
          <a:lstStyle/>
          <a:p>
            <a:r>
              <a:rPr lang="hu-HU" sz="2000" b="1" dirty="0"/>
              <a:t>Milyen tünetek jelezhetnek nőgyógyászati rákos betegségeket?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124442-853C-4603-B2F7-1380D2478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88257"/>
            <a:ext cx="8520600" cy="4302305"/>
          </a:xfrm>
        </p:spPr>
        <p:txBody>
          <a:bodyPr/>
          <a:lstStyle/>
          <a:p>
            <a:pPr lvl="0"/>
            <a:r>
              <a:rPr lang="hu-HU" sz="1600" dirty="0"/>
              <a:t>sűrűbb folyás,</a:t>
            </a:r>
          </a:p>
          <a:p>
            <a:pPr lvl="0"/>
            <a:r>
              <a:rPr lang="hu-HU" sz="1600" dirty="0"/>
              <a:t>aktus utáni vérzés,</a:t>
            </a:r>
          </a:p>
          <a:p>
            <a:pPr lvl="0"/>
            <a:r>
              <a:rPr lang="hu-HU" sz="1600" dirty="0"/>
              <a:t>aktus közbeni fájdalom,</a:t>
            </a:r>
          </a:p>
          <a:p>
            <a:pPr lvl="0"/>
            <a:r>
              <a:rPr lang="hu-HU" sz="1600" dirty="0"/>
              <a:t>két menzesz közötti pecsételő vérzés,</a:t>
            </a:r>
          </a:p>
          <a:p>
            <a:pPr lvl="0"/>
            <a:r>
              <a:rPr lang="hu-HU" sz="1600" dirty="0"/>
              <a:t>elhúzódó menzesz,</a:t>
            </a:r>
          </a:p>
          <a:p>
            <a:pPr lvl="0"/>
            <a:r>
              <a:rPr lang="hu-HU" sz="1600" dirty="0"/>
              <a:t>hirtelen „elöntő” vérzés,</a:t>
            </a:r>
          </a:p>
          <a:p>
            <a:pPr lvl="0"/>
            <a:r>
              <a:rPr lang="hu-HU" sz="1600" dirty="0"/>
              <a:t>elnehezült hüvelyi érzés,</a:t>
            </a:r>
          </a:p>
          <a:p>
            <a:pPr lvl="0"/>
            <a:r>
              <a:rPr lang="hu-HU" sz="1600" dirty="0"/>
              <a:t>alhasi fájdalom,</a:t>
            </a:r>
          </a:p>
          <a:p>
            <a:pPr lvl="0"/>
            <a:r>
              <a:rPr lang="hu-HU" sz="1600" dirty="0"/>
              <a:t>derékfájdalom,</a:t>
            </a:r>
          </a:p>
          <a:p>
            <a:pPr lvl="0"/>
            <a:r>
              <a:rPr lang="hu-HU" sz="1600" dirty="0"/>
              <a:t>dagadó lábak,</a:t>
            </a:r>
          </a:p>
          <a:p>
            <a:pPr lvl="0"/>
            <a:r>
              <a:rPr lang="hu-HU" sz="1600" dirty="0"/>
              <a:t>folyamatos </a:t>
            </a:r>
            <a:r>
              <a:rPr lang="hu-HU" sz="1600"/>
              <a:t>hasi puffadás,</a:t>
            </a:r>
            <a:endParaRPr lang="hu-HU" sz="1600" dirty="0"/>
          </a:p>
          <a:p>
            <a:pPr lvl="0"/>
            <a:r>
              <a:rPr lang="hu-HU" sz="1600" dirty="0"/>
              <a:t>székelési nehézségek.</a:t>
            </a:r>
          </a:p>
          <a:p>
            <a:pPr marL="114300" lvl="0" indent="0">
              <a:buNone/>
            </a:pPr>
            <a:endParaRPr lang="hu-HU" sz="800" dirty="0"/>
          </a:p>
          <a:p>
            <a:pPr marL="114300" indent="0" algn="ctr">
              <a:buNone/>
            </a:pPr>
            <a:r>
              <a:rPr lang="hu-HU" sz="1700" b="1" dirty="0">
                <a:solidFill>
                  <a:srgbClr val="941E6D"/>
                </a:solidFill>
              </a:rPr>
              <a:t>Ezek a panaszok gyakran jelentkezhetnek nem daganatos nőkben is. </a:t>
            </a:r>
            <a:br>
              <a:rPr lang="hu-HU" sz="1700" b="1" dirty="0">
                <a:solidFill>
                  <a:srgbClr val="941E6D"/>
                </a:solidFill>
              </a:rPr>
            </a:br>
            <a:r>
              <a:rPr lang="hu-HU" sz="1700" b="1" dirty="0">
                <a:solidFill>
                  <a:srgbClr val="941E6D"/>
                </a:solidFill>
              </a:rPr>
              <a:t>Ezért kell velük mindig nőgyógyász szakorvoshoz fordulni!</a:t>
            </a:r>
          </a:p>
          <a:p>
            <a:endParaRPr lang="hu-HU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4A3A64B1-89E6-45F5-BB35-919870F6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116" y="1044889"/>
            <a:ext cx="3524863" cy="2494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2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751901" y="450933"/>
            <a:ext cx="49456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 b="1" dirty="0">
                <a:solidFill>
                  <a:srgbClr val="703453"/>
                </a:solidFill>
              </a:rPr>
              <a:t>HPV = Humán Papilloma Vírus</a:t>
            </a:r>
            <a:endParaRPr sz="2400" b="1" dirty="0">
              <a:solidFill>
                <a:srgbClr val="703453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3751901" y="1380595"/>
            <a:ext cx="4531777" cy="1394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defTabSz="783709"/>
            <a:r>
              <a:rPr lang="hu" sz="1800" dirty="0">
                <a:solidFill>
                  <a:srgbClr val="741B47"/>
                </a:solidFill>
              </a:rPr>
              <a:t>Több mint 100 típusa van, ebből 14 féle rákkeltő, ezek az ún. </a:t>
            </a:r>
            <a:r>
              <a:rPr lang="hu-HU" sz="1800" dirty="0">
                <a:solidFill>
                  <a:srgbClr val="741B47"/>
                </a:solidFill>
              </a:rPr>
              <a:t>magas kockázatú HPV-típusok.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97" y="732100"/>
            <a:ext cx="2823314" cy="1824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Google Shape;129;p22"/>
          <p:cNvSpPr txBox="1">
            <a:spLocks noGrp="1"/>
          </p:cNvSpPr>
          <p:nvPr>
            <p:ph type="body" idx="2"/>
          </p:nvPr>
        </p:nvSpPr>
        <p:spPr>
          <a:xfrm>
            <a:off x="860322" y="2743204"/>
            <a:ext cx="7624917" cy="2154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defTabSz="783709"/>
            <a:r>
              <a:rPr lang="hu-HU" sz="1800" dirty="0">
                <a:solidFill>
                  <a:srgbClr val="741B47"/>
                </a:solidFill>
              </a:rPr>
              <a:t>HPV-16, HPV-18 – ez a két típus felelős a méhnyakrák megbetegedések 70%-</a:t>
            </a:r>
            <a:r>
              <a:rPr lang="hu-HU" sz="1800" dirty="0" err="1">
                <a:solidFill>
                  <a:srgbClr val="741B47"/>
                </a:solidFill>
              </a:rPr>
              <a:t>áért</a:t>
            </a:r>
            <a:r>
              <a:rPr lang="hu-HU" sz="1800" dirty="0">
                <a:solidFill>
                  <a:srgbClr val="741B47"/>
                </a:solidFill>
              </a:rPr>
              <a:t>. </a:t>
            </a:r>
            <a:endParaRPr lang="hu" sz="1800" dirty="0">
              <a:solidFill>
                <a:srgbClr val="741B47"/>
              </a:solidFill>
            </a:endParaRPr>
          </a:p>
          <a:p>
            <a:pPr lvl="0" algn="just" defTabSz="783709"/>
            <a:r>
              <a:rPr lang="hu" sz="1800" dirty="0">
                <a:solidFill>
                  <a:srgbClr val="741B47"/>
                </a:solidFill>
              </a:rPr>
              <a:t>A legtöbb ember élete során megfertőződik vele, akár többször is.</a:t>
            </a:r>
          </a:p>
          <a:p>
            <a:pPr algn="just" defTabSz="783709"/>
            <a:r>
              <a:rPr lang="hu-HU" sz="1800" dirty="0">
                <a:solidFill>
                  <a:srgbClr val="741B47"/>
                </a:solidFill>
              </a:rPr>
              <a:t>Leggyakrabban szexuális úton terjed.</a:t>
            </a:r>
            <a:endParaRPr lang="hu" sz="1800" dirty="0">
              <a:solidFill>
                <a:srgbClr val="741B47"/>
              </a:solidFill>
            </a:endParaRPr>
          </a:p>
          <a:p>
            <a:pPr algn="just" defTabSz="783709"/>
            <a:r>
              <a:rPr lang="hu-HU" sz="1800" dirty="0">
                <a:solidFill>
                  <a:srgbClr val="741B47"/>
                </a:solidFill>
              </a:rPr>
              <a:t>Az erős, egészséges immunrendszer legtöbbször legyőzi.</a:t>
            </a:r>
            <a:endParaRPr sz="1800" dirty="0">
              <a:solidFill>
                <a:srgbClr val="741B47"/>
              </a:solidFill>
            </a:endParaRPr>
          </a:p>
          <a:p>
            <a:pPr lvl="0" algn="just" defTabSz="783709"/>
            <a:endParaRPr lang="hu" dirty="0">
              <a:solidFill>
                <a:srgbClr val="741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23954E01-49D4-45CC-84ED-D5B3A9B41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84" y="648928"/>
            <a:ext cx="6449962" cy="4218039"/>
          </a:xfrm>
        </p:spPr>
        <p:txBody>
          <a:bodyPr/>
          <a:lstStyle/>
          <a:p>
            <a:pPr lvl="0" algn="just" defTabSz="783709"/>
            <a:endParaRPr lang="hu" dirty="0">
              <a:solidFill>
                <a:srgbClr val="741B47"/>
              </a:solidFill>
            </a:endParaRPr>
          </a:p>
          <a:p>
            <a:pPr lvl="0" algn="just" defTabSz="783709"/>
            <a:r>
              <a:rPr lang="hu-HU" dirty="0">
                <a:solidFill>
                  <a:srgbClr val="741B47"/>
                </a:solidFill>
              </a:rPr>
              <a:t>Ha ismétlődően, tartósan jelen van a szervezetben, ún. rákmegelőző állapotot alakíthat ki.</a:t>
            </a:r>
          </a:p>
          <a:p>
            <a:pPr lvl="0" algn="just" defTabSz="783709"/>
            <a:r>
              <a:rPr lang="hu-HU" dirty="0">
                <a:solidFill>
                  <a:srgbClr val="741B47"/>
                </a:solidFill>
              </a:rPr>
              <a:t>A RÁK lassan, akár 5-10 év alatt alakul ki.</a:t>
            </a:r>
          </a:p>
          <a:p>
            <a:pPr lvl="0" algn="just" defTabSz="783709"/>
            <a:r>
              <a:rPr lang="hu" dirty="0">
                <a:solidFill>
                  <a:srgbClr val="741B47"/>
                </a:solidFill>
              </a:rPr>
              <a:t>A női méhnyakrákok több mint 90%-áért felelősek a HPV-típusok.</a:t>
            </a:r>
          </a:p>
          <a:p>
            <a:pPr lvl="0" algn="just" defTabSz="783709"/>
            <a:r>
              <a:rPr lang="hu" dirty="0">
                <a:solidFill>
                  <a:srgbClr val="741B47"/>
                </a:solidFill>
              </a:rPr>
              <a:t>A hüvely rosszindulatú elváltozásainak 75%-át okozzák.</a:t>
            </a:r>
          </a:p>
          <a:p>
            <a:pPr lvl="0" algn="just" defTabSz="783709"/>
            <a:r>
              <a:rPr lang="hu" dirty="0">
                <a:solidFill>
                  <a:srgbClr val="741B47"/>
                </a:solidFill>
              </a:rPr>
              <a:t>A szeméremtest tumorainak 69%-ánál vannak jelen.</a:t>
            </a:r>
          </a:p>
          <a:p>
            <a:pPr lvl="0" algn="just" defTabSz="783709"/>
            <a:r>
              <a:rPr lang="hu" dirty="0">
                <a:solidFill>
                  <a:srgbClr val="741B47"/>
                </a:solidFill>
              </a:rPr>
              <a:t>A vastagbéldaganatok esetében férfiaknál 89%-ban, nőknél 93%-ban okolhatók.</a:t>
            </a:r>
          </a:p>
          <a:p>
            <a:pPr lvl="0" algn="just" defTabSz="783709"/>
            <a:r>
              <a:rPr lang="hu" dirty="0">
                <a:solidFill>
                  <a:srgbClr val="741B47"/>
                </a:solidFill>
              </a:rPr>
              <a:t>Az orr-garat rosszindulatú elvéltozásai esetében férfiaknál 63%-ban, nőknél 71%-ban van jelen a HPV.</a:t>
            </a: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F5B5B0CA-1BDE-422A-B18B-8B6F63E9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053" y="203223"/>
            <a:ext cx="1792963" cy="18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59" y="630107"/>
            <a:ext cx="6024045" cy="3437605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>
            <a:off x="3005519" y="465845"/>
            <a:ext cx="10886" cy="3080657"/>
          </a:xfrm>
          <a:prstGeom prst="line">
            <a:avLst/>
          </a:prstGeom>
          <a:ln>
            <a:solidFill>
              <a:srgbClr val="D0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5637739" y="428521"/>
            <a:ext cx="10886" cy="3080657"/>
          </a:xfrm>
          <a:prstGeom prst="line">
            <a:avLst/>
          </a:prstGeom>
          <a:ln>
            <a:solidFill>
              <a:srgbClr val="D0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3156858" y="1883228"/>
            <a:ext cx="2340428" cy="0"/>
          </a:xfrm>
          <a:prstGeom prst="straightConnector1">
            <a:avLst/>
          </a:prstGeom>
          <a:ln>
            <a:solidFill>
              <a:srgbClr val="D00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3668486" y="1513114"/>
            <a:ext cx="12518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100" dirty="0">
                <a:solidFill>
                  <a:srgbClr val="D00288"/>
                </a:solidFill>
              </a:rPr>
              <a:t>HPV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706056" y="2173537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>
                <a:solidFill>
                  <a:schemeClr val="bg1"/>
                </a:solidFill>
              </a:rPr>
              <a:t>ÉVEK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89515" y="611447"/>
            <a:ext cx="2242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b="1" dirty="0"/>
              <a:t>ELSŐDLEGES</a:t>
            </a:r>
          </a:p>
          <a:p>
            <a:pPr algn="ctr"/>
            <a:r>
              <a:rPr lang="hu-HU" sz="1050" b="1" dirty="0"/>
              <a:t>PREVENCIÓ / MEGELŐZÉS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121500" y="3367926"/>
            <a:ext cx="16110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b="1" dirty="0"/>
              <a:t>VÉDŐOLTÁS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289338" y="590230"/>
            <a:ext cx="2093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b="1" dirty="0"/>
              <a:t>MÁSODLAGOS MEGELŐZÉS:  KORAI FELISMERÉS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218191" y="3358882"/>
            <a:ext cx="23404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b="1" dirty="0"/>
              <a:t>SZŰRÉS / DIAGNOSZTIKA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760405" y="3348452"/>
            <a:ext cx="1537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b="1" dirty="0"/>
              <a:t>KEZELÉSEK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734AA91-BDCC-4FE2-A2A3-4C2E0A15A428}"/>
              </a:ext>
            </a:extLst>
          </p:cNvPr>
          <p:cNvSpPr txBox="1"/>
          <p:nvPr/>
        </p:nvSpPr>
        <p:spPr>
          <a:xfrm>
            <a:off x="986001" y="3912150"/>
            <a:ext cx="726370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ym typeface="Wingdings" panose="05000000000000000000" pitchFamily="2" charset="2"/>
              </a:rPr>
              <a:t></a:t>
            </a:r>
          </a:p>
          <a:p>
            <a:pPr algn="ctr"/>
            <a:r>
              <a:rPr lang="hu-HU" sz="1300" dirty="0"/>
              <a:t>A rákmegelőző állapotban már elindult a kóros sejtek szaporodása, de ez még nem rák.</a:t>
            </a:r>
          </a:p>
          <a:p>
            <a:pPr algn="ctr"/>
            <a:r>
              <a:rPr lang="hu-HU" sz="1300" dirty="0"/>
              <a:t>A köznyelv tévesen „méhszájsebnek” nevezi ezt az állapotot. A méhszájseb azonban teljesen normális is lehet, és nem jelent feltétlenül rákmegelőző állapotot.</a:t>
            </a:r>
          </a:p>
        </p:txBody>
      </p:sp>
    </p:spTree>
    <p:extLst>
      <p:ext uri="{BB962C8B-B14F-4D97-AF65-F5344CB8AC3E}">
        <p14:creationId xmlns:p14="http://schemas.microsoft.com/office/powerpoint/2010/main" val="11136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85350" y="275250"/>
            <a:ext cx="74547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/>
              <a:t>Mit okozhat a </a:t>
            </a:r>
            <a:r>
              <a:rPr lang="hu-HU" sz="2400" b="1" dirty="0" err="1"/>
              <a:t>HPV-fertőzés</a:t>
            </a:r>
            <a:r>
              <a:rPr lang="hu-HU" sz="2400" b="1" dirty="0"/>
              <a:t>?</a:t>
            </a:r>
            <a:endParaRPr sz="2400" b="1" dirty="0"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699" y="1140542"/>
            <a:ext cx="7740920" cy="3767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363538">
              <a:lnSpc>
                <a:spcPct val="100000"/>
              </a:lnSpc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nőknél rákmegelőző állapotot, majd ebből kialakuló méhnyakrákot;</a:t>
            </a:r>
          </a:p>
          <a:p>
            <a:pPr marL="88900" indent="363538">
              <a:lnSpc>
                <a:spcPct val="100000"/>
              </a:lnSpc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a hüvely és a szeméremtest rosszindulatú elváltozásait;</a:t>
            </a:r>
          </a:p>
          <a:p>
            <a:pPr marL="88900" indent="363538">
              <a:lnSpc>
                <a:spcPct val="100000"/>
              </a:lnSpc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férfiaknál a hímvessző rákos megbetegedéseit.</a:t>
            </a:r>
          </a:p>
          <a:p>
            <a:pPr marL="889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dirty="0">
                <a:solidFill>
                  <a:srgbClr val="703453"/>
                </a:solidFill>
              </a:rPr>
              <a:t>Mindkét nemnél:</a:t>
            </a:r>
          </a:p>
          <a:p>
            <a:pPr marL="88900" indent="363538">
              <a:lnSpc>
                <a:spcPct val="100000"/>
              </a:lnSpc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 nemi szervi szemölcsöket;</a:t>
            </a:r>
          </a:p>
          <a:p>
            <a:pPr marL="88900" indent="363538">
              <a:lnSpc>
                <a:spcPct val="100000"/>
              </a:lnSpc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 fej-nyaki daganatokat;</a:t>
            </a:r>
          </a:p>
          <a:p>
            <a:pPr marL="88900" indent="363538">
              <a:lnSpc>
                <a:spcPct val="100000"/>
              </a:lnSpc>
              <a:spcAft>
                <a:spcPts val="600"/>
              </a:spcAft>
            </a:pPr>
            <a:r>
              <a:rPr lang="hu-HU" dirty="0">
                <a:solidFill>
                  <a:srgbClr val="703453"/>
                </a:solidFill>
              </a:rPr>
              <a:t> gége-, torok- és szájnyálkahártya-rákokat;</a:t>
            </a:r>
          </a:p>
          <a:p>
            <a:pPr marL="88900" indent="363538">
              <a:spcAft>
                <a:spcPts val="1600"/>
              </a:spcAft>
            </a:pPr>
            <a:r>
              <a:rPr lang="hu-HU" dirty="0">
                <a:solidFill>
                  <a:srgbClr val="703453"/>
                </a:solidFill>
              </a:rPr>
              <a:t> végbéldaganatokat.</a:t>
            </a:r>
          </a:p>
        </p:txBody>
      </p:sp>
      <p:pic>
        <p:nvPicPr>
          <p:cNvPr id="5" name="Kép 4" descr="HPV szemöl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528" y="2369975"/>
            <a:ext cx="2454010" cy="1632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79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85350" y="275250"/>
            <a:ext cx="74547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chemeClr val="tx1"/>
                </a:solidFill>
              </a:rPr>
              <a:t>Miért alattomos a </a:t>
            </a:r>
            <a:r>
              <a:rPr lang="hu-HU" b="1" dirty="0" err="1">
                <a:solidFill>
                  <a:schemeClr val="tx1"/>
                </a:solidFill>
              </a:rPr>
              <a:t>HPV-fertőzés</a:t>
            </a:r>
            <a:r>
              <a:rPr lang="hu-HU" b="1" dirty="0">
                <a:solidFill>
                  <a:schemeClr val="tx1"/>
                </a:solidFill>
              </a:rPr>
              <a:t>?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965248"/>
            <a:ext cx="8548521" cy="3941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hu-HU" b="1" dirty="0">
                <a:solidFill>
                  <a:srgbClr val="741B47"/>
                </a:solidFill>
              </a:rPr>
              <a:t> </a:t>
            </a:r>
            <a:r>
              <a:rPr lang="hu-HU" sz="1700" b="1" dirty="0">
                <a:solidFill>
                  <a:srgbClr val="741B47"/>
                </a:solidFill>
              </a:rPr>
              <a:t>Bárki bármikor </a:t>
            </a:r>
            <a:r>
              <a:rPr lang="hu-HU" sz="1700" dirty="0">
                <a:solidFill>
                  <a:srgbClr val="741B47"/>
                </a:solidFill>
              </a:rPr>
              <a:t>elkaphatja, akár nő vagy férfi.</a:t>
            </a:r>
          </a:p>
          <a:p>
            <a:pPr marL="0" indent="0">
              <a:spcAft>
                <a:spcPts val="600"/>
              </a:spcAft>
            </a:pPr>
            <a:r>
              <a:rPr lang="hu-HU" sz="1700" dirty="0">
                <a:solidFill>
                  <a:srgbClr val="741B47"/>
                </a:solidFill>
              </a:rPr>
              <a:t> Akár egyetlen, monogám párkapcsolatban is elkapható.</a:t>
            </a:r>
          </a:p>
          <a:p>
            <a:pPr marL="90488" indent="-90488">
              <a:spcAft>
                <a:spcPts val="600"/>
              </a:spcAft>
            </a:pPr>
            <a:r>
              <a:rPr lang="hu-HU" sz="1700" dirty="0">
                <a:solidFill>
                  <a:srgbClr val="741B47"/>
                </a:solidFill>
              </a:rPr>
              <a:t> A férfiak sok esetben teljesen</a:t>
            </a:r>
            <a:r>
              <a:rPr lang="hu-HU" sz="1700" b="1" dirty="0">
                <a:solidFill>
                  <a:srgbClr val="741B47"/>
                </a:solidFill>
              </a:rPr>
              <a:t> tünetmentesen </a:t>
            </a:r>
            <a:br>
              <a:rPr lang="hu-HU" sz="1700" b="1" dirty="0">
                <a:solidFill>
                  <a:srgbClr val="741B47"/>
                </a:solidFill>
              </a:rPr>
            </a:br>
            <a:r>
              <a:rPr lang="hu-HU" sz="1700" b="1" dirty="0">
                <a:solidFill>
                  <a:srgbClr val="741B47"/>
                </a:solidFill>
              </a:rPr>
              <a:t>  hordozzák</a:t>
            </a:r>
            <a:r>
              <a:rPr lang="hu-HU" sz="1700" dirty="0">
                <a:solidFill>
                  <a:srgbClr val="741B47"/>
                </a:solidFill>
              </a:rPr>
              <a:t> a vírust, és adják át partnereiknek. </a:t>
            </a:r>
            <a:br>
              <a:rPr lang="hu-HU" sz="1700" dirty="0">
                <a:solidFill>
                  <a:srgbClr val="741B47"/>
                </a:solidFill>
              </a:rPr>
            </a:br>
            <a:r>
              <a:rPr lang="hu-HU" sz="1700" dirty="0">
                <a:solidFill>
                  <a:srgbClr val="741B47"/>
                </a:solidFill>
              </a:rPr>
              <a:t>  Így a kórokozót akár hosszú ideig is oda-vissza </a:t>
            </a:r>
            <a:br>
              <a:rPr lang="hu-HU" sz="1700" dirty="0">
                <a:solidFill>
                  <a:srgbClr val="741B47"/>
                </a:solidFill>
              </a:rPr>
            </a:br>
            <a:r>
              <a:rPr lang="hu-HU" sz="1700" dirty="0">
                <a:solidFill>
                  <a:srgbClr val="741B47"/>
                </a:solidFill>
              </a:rPr>
              <a:t>  „adogathatjuk” egymásnak.</a:t>
            </a:r>
          </a:p>
          <a:p>
            <a:pPr marL="0" indent="0">
              <a:spcAft>
                <a:spcPts val="600"/>
              </a:spcAft>
            </a:pPr>
            <a:r>
              <a:rPr lang="hu-HU" sz="1700" dirty="0">
                <a:solidFill>
                  <a:srgbClr val="741B47"/>
                </a:solidFill>
              </a:rPr>
              <a:t> A fertőzés </a:t>
            </a:r>
            <a:r>
              <a:rPr lang="hu-HU" sz="1700" b="1" dirty="0">
                <a:solidFill>
                  <a:srgbClr val="741B47"/>
                </a:solidFill>
              </a:rPr>
              <a:t>nem védhető ki óvszerrel</a:t>
            </a:r>
            <a:r>
              <a:rPr lang="hu-HU" sz="1700" dirty="0">
                <a:solidFill>
                  <a:srgbClr val="741B47"/>
                </a:solidFill>
              </a:rPr>
              <a:t>, </a:t>
            </a:r>
            <a:br>
              <a:rPr lang="hu-HU" sz="1700" dirty="0">
                <a:solidFill>
                  <a:srgbClr val="741B47"/>
                </a:solidFill>
              </a:rPr>
            </a:br>
            <a:r>
              <a:rPr lang="hu-HU" sz="1700" dirty="0">
                <a:solidFill>
                  <a:srgbClr val="741B47"/>
                </a:solidFill>
              </a:rPr>
              <a:t>    mivel </a:t>
            </a:r>
            <a:r>
              <a:rPr lang="hu" sz="1700" dirty="0">
                <a:solidFill>
                  <a:srgbClr val="741B47"/>
                </a:solidFill>
              </a:rPr>
              <a:t>a bőrfelületek érintkezésével terjed.</a:t>
            </a:r>
            <a:endParaRPr lang="hu-HU" sz="1700" dirty="0">
              <a:solidFill>
                <a:srgbClr val="741B47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hu-HU" sz="1700" dirty="0">
                <a:solidFill>
                  <a:srgbClr val="741B47"/>
                </a:solidFill>
              </a:rPr>
              <a:t> A fertőződés </a:t>
            </a:r>
            <a:r>
              <a:rPr lang="hu-HU" sz="1700" b="1" dirty="0">
                <a:solidFill>
                  <a:srgbClr val="741B47"/>
                </a:solidFill>
              </a:rPr>
              <a:t>nem alakít ki védettséget</a:t>
            </a:r>
            <a:br>
              <a:rPr lang="hu-HU" sz="1700" b="1" dirty="0">
                <a:solidFill>
                  <a:srgbClr val="741B47"/>
                </a:solidFill>
              </a:rPr>
            </a:br>
            <a:r>
              <a:rPr lang="hu-HU" sz="1700" dirty="0">
                <a:solidFill>
                  <a:srgbClr val="741B47"/>
                </a:solidFill>
              </a:rPr>
              <a:t>   a szervezetben, így többször is megfertőződhetünk.</a:t>
            </a:r>
          </a:p>
          <a:p>
            <a:pPr marL="0" indent="0">
              <a:spcAft>
                <a:spcPts val="600"/>
              </a:spcAft>
            </a:pPr>
            <a:r>
              <a:rPr lang="hu-HU" sz="1700" dirty="0">
                <a:solidFill>
                  <a:srgbClr val="741B47"/>
                </a:solidFill>
              </a:rPr>
              <a:t> A fertőződésnek kezdetben </a:t>
            </a:r>
            <a:r>
              <a:rPr lang="hu-HU" sz="1700" b="1" dirty="0">
                <a:solidFill>
                  <a:srgbClr val="741B47"/>
                </a:solidFill>
              </a:rPr>
              <a:t>nincsenek tünetei</a:t>
            </a:r>
            <a:r>
              <a:rPr lang="hu-HU" sz="1700" dirty="0">
                <a:solidFill>
                  <a:srgbClr val="741B47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577" y="1960742"/>
            <a:ext cx="2909250" cy="2118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58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BA9EB9-7358-4F13-8528-C82E47A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6"/>
            <a:ext cx="8520600" cy="572700"/>
          </a:xfrm>
        </p:spPr>
        <p:txBody>
          <a:bodyPr/>
          <a:lstStyle/>
          <a:p>
            <a:r>
              <a:rPr lang="hu-HU" b="1" dirty="0"/>
              <a:t>A méhnyakrák legfontosabb jellemzői: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B3723FB-B29A-4DB5-B8F5-949EDB946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43897"/>
            <a:ext cx="8520600" cy="3624977"/>
          </a:xfrm>
        </p:spPr>
        <p:txBody>
          <a:bodyPr/>
          <a:lstStyle/>
          <a:p>
            <a:pPr lvl="0" fontAlgn="base"/>
            <a:r>
              <a:rPr lang="hu-HU" sz="2200" dirty="0"/>
              <a:t>vírus okozza,</a:t>
            </a:r>
          </a:p>
          <a:p>
            <a:pPr lvl="0" fontAlgn="base"/>
            <a:r>
              <a:rPr lang="hu-HU" sz="2200" dirty="0"/>
              <a:t>oltással megelőzhető,</a:t>
            </a:r>
          </a:p>
          <a:p>
            <a:pPr lvl="0" fontAlgn="base"/>
            <a:r>
              <a:rPr lang="hu-HU" sz="2200" dirty="0"/>
              <a:t>szűrésekkel időben felfedezhető (az ún. rákmegelőző állapot),</a:t>
            </a:r>
          </a:p>
          <a:p>
            <a:pPr lvl="0" fontAlgn="base"/>
            <a:r>
              <a:rPr lang="hu-HU" sz="2200" dirty="0"/>
              <a:t>korai stádiumban jól gyógyítható.</a:t>
            </a:r>
          </a:p>
          <a:p>
            <a:pPr lvl="0" fontAlgn="base"/>
            <a:endParaRPr lang="hu-HU" dirty="0"/>
          </a:p>
          <a:p>
            <a:endParaRPr lang="hu-HU" dirty="0"/>
          </a:p>
        </p:txBody>
      </p:sp>
      <p:pic>
        <p:nvPicPr>
          <p:cNvPr id="4" name="Kép 3" descr="méhszájak.jpg">
            <a:extLst>
              <a:ext uri="{FF2B5EF4-FFF2-40B4-BE49-F238E27FC236}">
                <a16:creationId xmlns:a16="http://schemas.microsoft.com/office/drawing/2014/main" id="{0D37E80F-AAD2-4E80-B808-28F666B3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82" y="3012024"/>
            <a:ext cx="6009658" cy="138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8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82BB1E-AB4B-4FFF-86CD-9E0F5FC4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04" y="363734"/>
            <a:ext cx="8104713" cy="572700"/>
          </a:xfrm>
        </p:spPr>
        <p:txBody>
          <a:bodyPr/>
          <a:lstStyle/>
          <a:p>
            <a:pPr algn="ctr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Méhnyakrák-szűrési módszerek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EEA5CD-5140-411B-9C5C-8EB7450E6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78" y="1058834"/>
            <a:ext cx="4761745" cy="3714493"/>
          </a:xfrm>
        </p:spPr>
        <p:txBody>
          <a:bodyPr/>
          <a:lstStyle/>
          <a:p>
            <a:pPr marL="139700" indent="0">
              <a:buNone/>
            </a:pPr>
            <a:r>
              <a:rPr lang="hu-HU" sz="1600" b="1" dirty="0"/>
              <a:t>CITOLÓGIA:</a:t>
            </a:r>
          </a:p>
          <a:p>
            <a:r>
              <a:rPr lang="hu-HU" sz="1500" dirty="0"/>
              <a:t>Sejteket vizsgáló mikroszkópos módszer.</a:t>
            </a:r>
            <a:endParaRPr lang="hu-HU" sz="1500" b="1" dirty="0"/>
          </a:p>
          <a:p>
            <a:r>
              <a:rPr lang="hu-HU" sz="1500" dirty="0"/>
              <a:t>90% feletti pontossággal ki tudja választani a magas rizikójú hámelváltozásokat, melyekből rákmegelőző állapot alakulhat ki.</a:t>
            </a:r>
          </a:p>
          <a:p>
            <a:r>
              <a:rPr lang="hu-HU" sz="1500" dirty="0"/>
              <a:t>Nem csak a HPV által generált elváltozásokat jelzi.</a:t>
            </a:r>
          </a:p>
          <a:p>
            <a:r>
              <a:rPr lang="hu-HU" sz="1500" dirty="0"/>
              <a:t>Viszont nem mutatja ki a HPV jelenlétét a szervezetben.</a:t>
            </a:r>
          </a:p>
          <a:p>
            <a:r>
              <a:rPr lang="hu-HU" sz="1500" dirty="0"/>
              <a:t>A vizsgálandó sejteket kenetvétellel nyerik a méhszáj területéről.</a:t>
            </a:r>
          </a:p>
          <a:p>
            <a:r>
              <a:rPr lang="hu-HU" sz="1500" dirty="0"/>
              <a:t>Hazánkban pozitív citológiai kenet esetén jön csak szóba a HPV-teszt.</a:t>
            </a:r>
          </a:p>
          <a:p>
            <a:pPr marL="139700" indent="0">
              <a:buNone/>
            </a:pPr>
            <a:endParaRPr lang="hu-HU" dirty="0"/>
          </a:p>
          <a:p>
            <a:pPr marL="139700" indent="0">
              <a:buNone/>
            </a:pP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CA50FC-0281-4FCC-9179-A7FC9EB7F88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73445" y="1137727"/>
            <a:ext cx="3758855" cy="3635600"/>
          </a:xfrm>
        </p:spPr>
        <p:txBody>
          <a:bodyPr/>
          <a:lstStyle/>
          <a:p>
            <a:pPr marL="139700" indent="0">
              <a:buNone/>
            </a:pPr>
            <a:r>
              <a:rPr lang="hu-HU" sz="1600" b="1" dirty="0"/>
              <a:t>HPV-TESZT:</a:t>
            </a:r>
          </a:p>
          <a:p>
            <a:pPr marL="265113" indent="-265113"/>
            <a:r>
              <a:rPr lang="hu-HU" sz="1500" dirty="0"/>
              <a:t>Erőssége, hogy 90% fölötti pontossággal kimutatja a vírushordozást.</a:t>
            </a:r>
          </a:p>
          <a:p>
            <a:pPr marL="285750" indent="-285750" algn="just"/>
            <a:r>
              <a:rPr lang="hu-HU" sz="1500" dirty="0"/>
              <a:t>Viszont önmagában nem mutatja, hogy ki az, akiben ez rákmegelőző állapot kialakulásához vezet. </a:t>
            </a:r>
          </a:p>
          <a:p>
            <a:pPr marL="285750" indent="-285750" algn="just"/>
            <a:r>
              <a:rPr lang="hu-HU" sz="1500" dirty="0"/>
              <a:t>Ha a citológiai lelet eltérést jelez, az orvos kérheti a HPV-tesztet, ekkor a vizsgálat ingyenes.</a:t>
            </a:r>
          </a:p>
          <a:p>
            <a:pPr marL="285750" indent="-285750" algn="just"/>
            <a:r>
              <a:rPr lang="hu-HU" sz="1500" dirty="0"/>
              <a:t>A saját kérésre végzett HPV-tesztért fizetni kell.</a:t>
            </a:r>
          </a:p>
          <a:p>
            <a:pPr marL="285750" indent="-285750" algn="just"/>
            <a:r>
              <a:rPr lang="hu-HU" sz="1500" dirty="0"/>
              <a:t>Létezik már önmintavevő HPV-teszt is.</a:t>
            </a:r>
          </a:p>
        </p:txBody>
      </p:sp>
      <p:pic>
        <p:nvPicPr>
          <p:cNvPr id="6" name="Ábra 5" descr="Mikroszkóp">
            <a:extLst>
              <a:ext uri="{FF2B5EF4-FFF2-40B4-BE49-F238E27FC236}">
                <a16:creationId xmlns:a16="http://schemas.microsoft.com/office/drawing/2014/main" id="{6DAC6B79-202A-47EA-ADB5-8BAD9BB5B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0169" y="242990"/>
            <a:ext cx="1222132" cy="12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5DCD33-F456-426D-BCB6-66A131DF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4698182" cy="572700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Immunológiai alapfogalmak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5A0A85D-3A6E-4336-AC42-AF2784565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431"/>
            <a:ext cx="8520600" cy="3960254"/>
          </a:xfrm>
        </p:spPr>
        <p:txBody>
          <a:bodyPr/>
          <a:lstStyle/>
          <a:p>
            <a:pPr marL="114300" indent="0">
              <a:buNone/>
            </a:pPr>
            <a:r>
              <a:rPr lang="hu-HU" sz="1400" b="1" dirty="0"/>
              <a:t>Az emberi immunrendszer működése =</a:t>
            </a:r>
          </a:p>
          <a:p>
            <a:r>
              <a:rPr lang="hu-HU" sz="1400" b="1" dirty="0"/>
              <a:t>természetes</a:t>
            </a:r>
            <a:r>
              <a:rPr lang="hu-HU" sz="1400" dirty="0"/>
              <a:t> (veleszületett, azonnali) </a:t>
            </a:r>
            <a:r>
              <a:rPr lang="hu-HU" sz="1400" b="1" dirty="0"/>
              <a:t>immunitás: </a:t>
            </a:r>
            <a:r>
              <a:rPr lang="hu-HU" sz="1400" dirty="0"/>
              <a:t>a fehérvérsejtek felismerik, majd elpusztítják és bekebelezik a kórokozót, pl. lokális gyulladást okozva. Minden kórokozóra azonos típusú immunválasz indul be. Nem képződnek memóriasejtek, vagyis immunmemória nem alakul ki.</a:t>
            </a:r>
          </a:p>
          <a:p>
            <a:r>
              <a:rPr lang="hu-HU" sz="1400" b="1" dirty="0"/>
              <a:t>+ adaptív</a:t>
            </a:r>
            <a:r>
              <a:rPr lang="hu-HU" sz="1400" dirty="0"/>
              <a:t> (szerzett, lassabban kialakuló) </a:t>
            </a:r>
            <a:r>
              <a:rPr lang="hu-HU" sz="1400" b="1" dirty="0"/>
              <a:t>immunitás: </a:t>
            </a:r>
            <a:r>
              <a:rPr lang="hu-HU" sz="1400" dirty="0"/>
              <a:t>a szervezetünk antitesteket  (ellenanyagot) termel az adott antigén ellen. Memóriasejtek keletkeznek, ezáltal kialakulhat az immunmemória. </a:t>
            </a:r>
            <a:br>
              <a:rPr lang="hu-HU" sz="1400" dirty="0"/>
            </a:br>
            <a:r>
              <a:rPr lang="hu-HU" sz="1400" i="1" dirty="0"/>
              <a:t>Ez a védőoltások egyik alappillére.</a:t>
            </a:r>
            <a:br>
              <a:rPr lang="hu-HU" sz="1400" i="1" dirty="0"/>
            </a:br>
            <a:r>
              <a:rPr lang="hu-HU" sz="1400" i="1" dirty="0"/>
              <a:t> </a:t>
            </a:r>
          </a:p>
          <a:p>
            <a:r>
              <a:rPr lang="hu-HU" sz="1400" b="1" dirty="0"/>
              <a:t>Antigén</a:t>
            </a:r>
            <a:r>
              <a:rPr lang="hu-HU" sz="1400" dirty="0"/>
              <a:t> = azok az idegen anyagok, amelyeket az immunrendszer kórokozóként specifikusan felismer, és velük szemben az adaptív immunválasz is kialakul. </a:t>
            </a:r>
          </a:p>
          <a:p>
            <a:r>
              <a:rPr lang="hu-HU" sz="1400" b="1" dirty="0"/>
              <a:t>Antitest</a:t>
            </a:r>
            <a:r>
              <a:rPr lang="hu-HU" sz="1400" dirty="0"/>
              <a:t> (vagy immunglobulin, ellenanyag) = olyan fehérjemolekula, amit az adaptív immunitás bizonyos sejtjei termelnek a szervezetbe került antigénekre válaszul, így felismerve és semlegesítve a kórokozókat.</a:t>
            </a:r>
          </a:p>
          <a:p>
            <a:endParaRPr lang="hu-HU" sz="1400" dirty="0"/>
          </a:p>
          <a:p>
            <a:pPr marL="114300" indent="0">
              <a:buNone/>
            </a:pPr>
            <a:r>
              <a:rPr lang="hu-HU" sz="1200" b="1" dirty="0"/>
              <a:t>Nézd meg a videót! </a:t>
            </a:r>
            <a:r>
              <a:rPr lang="hu-HU" sz="1200" dirty="0"/>
              <a:t> </a:t>
            </a:r>
            <a:r>
              <a:rPr lang="hu-HU" sz="1200" b="1" dirty="0" err="1">
                <a:hlinkClick r:id="rId2"/>
              </a:rPr>
              <a:t>KliniKaland</a:t>
            </a:r>
            <a:r>
              <a:rPr lang="hu-HU" sz="1200" b="1" dirty="0">
                <a:hlinkClick r:id="rId2"/>
              </a:rPr>
              <a:t>:</a:t>
            </a:r>
            <a:r>
              <a:rPr lang="hu-HU" sz="1200" dirty="0">
                <a:hlinkClick r:id="rId2"/>
              </a:rPr>
              <a:t> </a:t>
            </a:r>
            <a:r>
              <a:rPr lang="hu-HU" sz="1200" b="1" dirty="0">
                <a:hlinkClick r:id="rId2"/>
              </a:rPr>
              <a:t>Immunrendszer – Hogyan védekezik a szervezetünk a kórokozók ellen?</a:t>
            </a:r>
            <a:endParaRPr lang="hu-HU" sz="1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38" y="88045"/>
            <a:ext cx="1468192" cy="1101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43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9A270F-2882-4985-9DDE-C0C9961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6365"/>
            <a:ext cx="8520600" cy="572700"/>
          </a:xfrm>
        </p:spPr>
        <p:txBody>
          <a:bodyPr/>
          <a:lstStyle/>
          <a:p>
            <a:pPr algn="ctr"/>
            <a:r>
              <a:rPr lang="hu-HU" dirty="0"/>
              <a:t>Mit mutat a méhnyakrák-szűrés lelete?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801F239-4447-4D73-8CE5-F5C678640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55406"/>
            <a:ext cx="5450004" cy="4001729"/>
          </a:xfrm>
        </p:spPr>
        <p:txBody>
          <a:bodyPr/>
          <a:lstStyle/>
          <a:p>
            <a:pPr marL="139700" indent="0">
              <a:buNone/>
            </a:pPr>
            <a:r>
              <a:rPr lang="hu-HU" sz="1600" b="1" dirty="0">
                <a:solidFill>
                  <a:srgbClr val="941E6D"/>
                </a:solidFill>
              </a:rPr>
              <a:t>CITOLÓGIÁNÁL</a:t>
            </a:r>
          </a:p>
          <a:p>
            <a:pPr marL="265113" indent="-265113"/>
            <a:r>
              <a:rPr lang="hu-HU" b="1" dirty="0"/>
              <a:t>P-besorolás alkalmazásakor </a:t>
            </a:r>
            <a:r>
              <a:rPr lang="hu-HU" dirty="0"/>
              <a:t>(régebbi, a korszerű diagnosztikában már nem használt módszer)</a:t>
            </a:r>
            <a:r>
              <a:rPr lang="hu-HU" b="1" dirty="0"/>
              <a:t>:</a:t>
            </a:r>
            <a:br>
              <a:rPr lang="hu-HU" b="1" dirty="0"/>
            </a:br>
            <a:r>
              <a:rPr lang="hu-HU" dirty="0"/>
              <a:t>- P1 és P2: negatív eredmény; </a:t>
            </a:r>
            <a:br>
              <a:rPr lang="hu-HU" dirty="0"/>
            </a:br>
            <a:r>
              <a:rPr lang="hu-HU" dirty="0"/>
              <a:t>- P3: határeset, szoros orvosi követés és HPV-szűrés javasolt; </a:t>
            </a:r>
            <a:br>
              <a:rPr lang="hu-HU" dirty="0"/>
            </a:br>
            <a:r>
              <a:rPr lang="hu-HU" dirty="0"/>
              <a:t>- P4: rákmegelőző állapot; </a:t>
            </a:r>
            <a:br>
              <a:rPr lang="hu-HU" dirty="0"/>
            </a:br>
            <a:r>
              <a:rPr lang="hu-HU" dirty="0"/>
              <a:t>- P5: daganatos sejtek miatt szövettani vizsgálat javasolt.</a:t>
            </a:r>
          </a:p>
          <a:p>
            <a:pPr marL="265113" indent="-265113" algn="just"/>
            <a:r>
              <a:rPr lang="hu-HU" b="1" dirty="0"/>
              <a:t>Bethesda-rendszer alkalmazásakor: </a:t>
            </a:r>
          </a:p>
          <a:p>
            <a:pPr algn="just">
              <a:buFontTx/>
              <a:buChar char="-"/>
            </a:pPr>
            <a:r>
              <a:rPr lang="hu-HU" dirty="0"/>
              <a:t>Negatív: nincs teendő, a rendszeres szűrés javasolt;</a:t>
            </a:r>
          </a:p>
          <a:p>
            <a:pPr algn="just">
              <a:buFontTx/>
              <a:buChar char="-"/>
            </a:pPr>
            <a:r>
              <a:rPr lang="hu-HU" dirty="0"/>
              <a:t>ASCUS: határeset, szoros orvosi követés és HPV-szűrés javasolt,</a:t>
            </a:r>
          </a:p>
          <a:p>
            <a:pPr algn="just">
              <a:buFontTx/>
              <a:buChar char="-"/>
            </a:pPr>
            <a:r>
              <a:rPr lang="hu-HU" dirty="0"/>
              <a:t>ASC-H: kétséges, további vizsgálat és HPV-szűrés javasolt,</a:t>
            </a:r>
          </a:p>
          <a:p>
            <a:pPr algn="just">
              <a:buFontTx/>
              <a:buChar char="-"/>
            </a:pPr>
            <a:r>
              <a:rPr lang="hu-HU" dirty="0"/>
              <a:t>LSIL, HSIL: enyhe és súlyos fokú elváltozás.</a:t>
            </a:r>
          </a:p>
          <a:p>
            <a:pPr marL="265113" indent="-265113" defTabSz="914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ea typeface="Calibri" pitchFamily="34" charset="0"/>
                <a:cs typeface="Times New Roman" pitchFamily="18" charset="0"/>
              </a:rPr>
              <a:t>A </a:t>
            </a:r>
            <a:r>
              <a:rPr lang="hu-HU" altLang="hu-HU" b="1" dirty="0">
                <a:ea typeface="Calibri" pitchFamily="34" charset="0"/>
                <a:cs typeface="Times New Roman" pitchFamily="18" charset="0"/>
              </a:rPr>
              <a:t>CIN-értékek</a:t>
            </a:r>
            <a:r>
              <a:rPr lang="hu-HU" altLang="hu-HU" dirty="0">
                <a:ea typeface="Calibri" pitchFamily="34" charset="0"/>
                <a:cs typeface="Times New Roman" pitchFamily="18" charset="0"/>
              </a:rPr>
              <a:t> kategorizálják a rákmegelőző állapotok súlyosságát: CIN1, CIN2, CIN3.</a:t>
            </a:r>
          </a:p>
          <a:p>
            <a:pPr marL="139700" indent="0">
              <a:buNone/>
            </a:pP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54F5E83-A1DE-4D1F-AE7A-E9AE65CAF78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69859" y="983226"/>
            <a:ext cx="2862441" cy="1838632"/>
          </a:xfrm>
        </p:spPr>
        <p:txBody>
          <a:bodyPr/>
          <a:lstStyle/>
          <a:p>
            <a:pPr marL="139700" indent="0">
              <a:buNone/>
            </a:pPr>
            <a:r>
              <a:rPr lang="hu-HU" sz="1600" b="1" dirty="0">
                <a:solidFill>
                  <a:srgbClr val="941E6D"/>
                </a:solidFill>
              </a:rPr>
              <a:t>HPV-TESZTNÉL</a:t>
            </a:r>
          </a:p>
          <a:p>
            <a:r>
              <a:rPr lang="hu-HU" dirty="0"/>
              <a:t>negatív: nincs teendő, a rendszeres szűrés javasolt;</a:t>
            </a:r>
          </a:p>
          <a:p>
            <a:r>
              <a:rPr lang="hu-HU" dirty="0"/>
              <a:t>pozitív: szükség szerint </a:t>
            </a:r>
            <a:r>
              <a:rPr lang="hu-HU" dirty="0" err="1"/>
              <a:t>kolposzkópia</a:t>
            </a:r>
            <a:r>
              <a:rPr lang="hu-HU" dirty="0"/>
              <a:t>, </a:t>
            </a:r>
            <a:r>
              <a:rPr lang="hu-HU" dirty="0" err="1"/>
              <a:t>biomarkeres</a:t>
            </a:r>
            <a:r>
              <a:rPr lang="hu-HU" dirty="0"/>
              <a:t> és szövettani vizsgálat követheti.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CAFE5B4-F044-450B-8849-8B84DECD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374" y="2946019"/>
            <a:ext cx="2862441" cy="19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1977904" y="275194"/>
            <a:ext cx="2742717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 b="1" dirty="0">
                <a:solidFill>
                  <a:srgbClr val="703453"/>
                </a:solidFill>
                <a:highlight>
                  <a:srgbClr val="D9D9D9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 TUDTAD?</a:t>
            </a:r>
            <a:endParaRPr sz="3600" b="1" dirty="0">
              <a:solidFill>
                <a:srgbClr val="703453"/>
              </a:solidFill>
              <a:highlight>
                <a:srgbClr val="D9D9D9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271749" y="1042220"/>
            <a:ext cx="6155027" cy="386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 b="1" dirty="0"/>
              <a:t>A HPV-vírus által kiváltott rák az egyetlen olyan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 b="1" dirty="0"/>
              <a:t>daganatos betegség, mely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 b="1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VÉDŐOLTÁSSAL MEGELŐZHETŐ</a:t>
            </a:r>
            <a:r>
              <a:rPr lang="hu" sz="1800" b="1" dirty="0"/>
              <a:t>!</a:t>
            </a:r>
            <a:endParaRPr sz="1800" b="1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u" sz="1800" b="1" dirty="0"/>
              <a:t>Az oltás segítségével a méhnyakrák és a többi, </a:t>
            </a:r>
            <a:br>
              <a:rPr lang="hu" sz="1800" b="1" dirty="0"/>
            </a:br>
            <a:r>
              <a:rPr lang="hu" sz="1800" b="1" dirty="0"/>
              <a:t>HPV által okozott ráktípus </a:t>
            </a:r>
            <a:br>
              <a:rPr lang="hu" sz="1800" b="1" dirty="0"/>
            </a:br>
            <a:r>
              <a:rPr lang="hu" sz="1800" b="1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mint 90%-ban KIVÉDHETŐ</a:t>
            </a:r>
            <a:r>
              <a:rPr lang="hu" sz="1800" b="1" dirty="0"/>
              <a:t>!</a:t>
            </a: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hu-HU" sz="1600" b="1" dirty="0"/>
              <a:t>Az oltás nem képes HPV-fertőzést, sem rákos megbetegedést okozni, hiszen nem tartalmazza a vírust, csak annak egy burokfehérjéjét. Ez úgy működik, mint egy rendszámtábla: segít a szervezetnek felismerni a kórokozót.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37"/>
          <a:stretch/>
        </p:blipFill>
        <p:spPr>
          <a:xfrm>
            <a:off x="6338287" y="1632723"/>
            <a:ext cx="2533964" cy="1486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5A0922BA-247A-4391-A463-D886C9AC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6029"/>
            <a:ext cx="6569746" cy="572700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 és mikor kaphat HPV elleni oltást?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3CFE20D-2337-4E86-9689-E2A9D772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73016"/>
            <a:ext cx="8633008" cy="3864456"/>
          </a:xfrm>
        </p:spPr>
        <p:txBody>
          <a:bodyPr/>
          <a:lstStyle/>
          <a:p>
            <a:r>
              <a:rPr lang="hu-HU" sz="1700" dirty="0"/>
              <a:t>Az oltás hatékonysága függ attól, hogy hány éves korban adják be. A legnagyobb hatékonyságot a szexuális élet megkezdése előtti, 10-15 éves korú lányok és fiúk esetében bizonyították.</a:t>
            </a:r>
          </a:p>
          <a:p>
            <a:r>
              <a:rPr lang="hu-HU" sz="1700" dirty="0"/>
              <a:t>7. évfolyamos lányok és fiúk ingyenes, nem kötelező védőoltásként kaphatják meg.</a:t>
            </a:r>
          </a:p>
          <a:p>
            <a:r>
              <a:rPr lang="hu-HU" sz="1700" dirty="0"/>
              <a:t>Az ennél idősebb korban beadott HPV-oltás térítésköteles.</a:t>
            </a:r>
          </a:p>
          <a:p>
            <a:r>
              <a:rPr lang="hu-HU" sz="1700" dirty="0"/>
              <a:t>Szexuálisan már aktív lányoknál és felnőtt nőknél is hatásos a védőoltás, függetlenül attól, hogy korábban volt-e HPV-fertőzésük vagy nem.</a:t>
            </a:r>
          </a:p>
          <a:p>
            <a:r>
              <a:rPr lang="hu-HU" sz="1700" dirty="0"/>
              <a:t>Sőt azoknak is érdemes HPV elleni védőoltást kapniuk, akik HPV-fertőzöttek, vagy már kialakult náluk a rákmegelőző állapot. Bár az oltás nem gyógyítja meg a fennálló fertőzést, de megvédhet más magas kockázatú HPV-típusoktól, vagy az azonos típussal történő </a:t>
            </a:r>
            <a:r>
              <a:rPr lang="hu-HU" sz="1700" dirty="0" err="1"/>
              <a:t>újrafertőződéstől</a:t>
            </a:r>
            <a:r>
              <a:rPr lang="hu-HU" sz="1700" dirty="0"/>
              <a:t>.</a:t>
            </a:r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dirty="0"/>
          </a:p>
        </p:txBody>
      </p:sp>
      <p:pic>
        <p:nvPicPr>
          <p:cNvPr id="4" name="Ábra 4" descr="Tű">
            <a:extLst>
              <a:ext uri="{FF2B5EF4-FFF2-40B4-BE49-F238E27FC236}">
                <a16:creationId xmlns:a16="http://schemas.microsoft.com/office/drawing/2014/main" id="{E4FF5268-41D4-4FD6-8EFC-232E6139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7900" y="2458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229700" y="275250"/>
            <a:ext cx="8808900" cy="511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000" b="1" dirty="0">
                <a:solidFill>
                  <a:srgbClr val="703453"/>
                </a:solidFill>
              </a:rPr>
              <a:t>Hogyan </a:t>
            </a:r>
            <a:r>
              <a:rPr lang="hu" sz="2000" b="1" dirty="0">
                <a:solidFill>
                  <a:srgbClr val="70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csökkentheted</a:t>
            </a:r>
            <a:r>
              <a:rPr lang="hu" sz="2000" b="1" dirty="0">
                <a:solidFill>
                  <a:srgbClr val="703453"/>
                </a:solidFill>
              </a:rPr>
              <a:t> még a HPV-fertőzés kockázatát?</a:t>
            </a:r>
            <a:endParaRPr sz="2000" b="1" dirty="0">
              <a:solidFill>
                <a:srgbClr val="703453"/>
              </a:solidFill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229700" y="786581"/>
            <a:ext cx="8600175" cy="4168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191599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500" b="1" dirty="0">
                <a:solidFill>
                  <a:srgbClr val="703453"/>
                </a:solidFill>
              </a:rPr>
              <a:t>Felelősségteljes szexualitással: </a:t>
            </a:r>
            <a:r>
              <a:rPr lang="hu" sz="1500" dirty="0"/>
              <a:t>körültekintően válaszd meg és ne váltogasd sűrűn a partnereidet!</a:t>
            </a:r>
          </a:p>
          <a:p>
            <a:pPr marL="179999" lvl="0" indent="-191599">
              <a:buSzPts val="1600"/>
            </a:pPr>
            <a:r>
              <a:rPr lang="hu" sz="1500" b="1" dirty="0">
                <a:solidFill>
                  <a:srgbClr val="703453"/>
                </a:solidFill>
              </a:rPr>
              <a:t>Gumióvszer használatával </a:t>
            </a:r>
            <a:br>
              <a:rPr lang="hu" sz="1500" b="1" dirty="0">
                <a:solidFill>
                  <a:srgbClr val="703453"/>
                </a:solidFill>
              </a:rPr>
            </a:br>
            <a:r>
              <a:rPr lang="hu" sz="1500" dirty="0"/>
              <a:t>(</a:t>
            </a:r>
            <a:r>
              <a:rPr lang="hu-HU" sz="1500" dirty="0"/>
              <a:t>70%-</a:t>
            </a:r>
            <a:r>
              <a:rPr lang="hu-HU" sz="1500" dirty="0" err="1"/>
              <a:t>kal</a:t>
            </a:r>
            <a:r>
              <a:rPr lang="hu-HU" sz="1500" dirty="0"/>
              <a:t> csökkentheti az átadás kockázatát)</a:t>
            </a:r>
            <a:r>
              <a:rPr lang="hu" sz="1500" dirty="0"/>
              <a:t>.</a:t>
            </a:r>
          </a:p>
          <a:p>
            <a:pPr marL="179999" indent="-191599">
              <a:buSzPts val="1600"/>
            </a:pPr>
            <a:r>
              <a:rPr lang="hu-HU" sz="1500" dirty="0">
                <a:sym typeface="Wingdings" panose="05000000000000000000" pitchFamily="2" charset="2"/>
              </a:rPr>
              <a:t>Ne feledd: </a:t>
            </a:r>
            <a:r>
              <a:rPr lang="hu-HU" sz="1500" b="1" dirty="0">
                <a:solidFill>
                  <a:srgbClr val="703453"/>
                </a:solidFill>
                <a:sym typeface="Wingdings" panose="05000000000000000000" pitchFamily="2" charset="2"/>
              </a:rPr>
              <a:t>az óvszer sem mindig jelent védelmet</a:t>
            </a:r>
            <a:r>
              <a:rPr lang="hu-HU" sz="1500" dirty="0">
                <a:sym typeface="Wingdings" panose="05000000000000000000" pitchFamily="2" charset="2"/>
              </a:rPr>
              <a:t>!</a:t>
            </a:r>
            <a:endParaRPr sz="1500" dirty="0"/>
          </a:p>
          <a:p>
            <a:pPr marL="179999" marR="0" lvl="0" indent="-1915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500" dirty="0"/>
              <a:t>Megfelelő </a:t>
            </a:r>
            <a:r>
              <a:rPr lang="hu" sz="1500" b="1" dirty="0">
                <a:solidFill>
                  <a:srgbClr val="703453"/>
                </a:solidFill>
              </a:rPr>
              <a:t>szexuális higiéniával.</a:t>
            </a:r>
            <a:endParaRPr sz="1500" dirty="0"/>
          </a:p>
          <a:p>
            <a:pPr marL="179999" marR="0" lvl="0" indent="-1915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500" dirty="0"/>
              <a:t>A nemi élet megkezdésétől és/vagy 21 éves kortól</a:t>
            </a:r>
            <a:br>
              <a:rPr lang="hu" sz="1500" dirty="0"/>
            </a:br>
            <a:r>
              <a:rPr lang="hu" sz="1500" dirty="0"/>
              <a:t>évente járj </a:t>
            </a:r>
            <a:r>
              <a:rPr lang="hu" sz="1500" b="1" dirty="0">
                <a:solidFill>
                  <a:srgbClr val="703453"/>
                </a:solidFill>
              </a:rPr>
              <a:t>nőgyógyászati rákszűrésre</a:t>
            </a:r>
            <a:r>
              <a:rPr lang="hu" sz="1500" dirty="0"/>
              <a:t>!</a:t>
            </a:r>
          </a:p>
          <a:p>
            <a:pPr marL="179999" lvl="0" indent="-191599">
              <a:buSzPts val="1600"/>
            </a:pPr>
            <a:r>
              <a:rPr lang="hu" sz="1500" b="1" dirty="0">
                <a:solidFill>
                  <a:srgbClr val="703453"/>
                </a:solidFill>
              </a:rPr>
              <a:t>Ne dohányozz! </a:t>
            </a:r>
            <a:r>
              <a:rPr lang="hu" sz="1500" dirty="0"/>
              <a:t>(A dohányzás </a:t>
            </a:r>
            <a:r>
              <a:rPr lang="hu-HU" sz="1500" dirty="0"/>
              <a:t>megkétszerezheti </a:t>
            </a:r>
            <a:br>
              <a:rPr lang="hu-HU" sz="1500" dirty="0"/>
            </a:br>
            <a:r>
              <a:rPr lang="hu-HU" sz="1500" dirty="0"/>
              <a:t>a betegség előfordulását.)</a:t>
            </a:r>
            <a:endParaRPr sz="1500" dirty="0"/>
          </a:p>
          <a:p>
            <a:pPr marL="179999" lvl="0" indent="-191599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" sz="1500" dirty="0"/>
              <a:t>Bármilyen gyanús tünet, panasz esetén</a:t>
            </a:r>
            <a:br>
              <a:rPr lang="hu" sz="1500" dirty="0"/>
            </a:br>
            <a:r>
              <a:rPr lang="hu" sz="1500" b="1" dirty="0">
                <a:solidFill>
                  <a:srgbClr val="703453"/>
                </a:solidFill>
              </a:rPr>
              <a:t>azonnal</a:t>
            </a:r>
            <a:r>
              <a:rPr lang="hu" sz="1500" dirty="0"/>
              <a:t> </a:t>
            </a:r>
            <a:r>
              <a:rPr lang="hu" sz="1500" b="1" dirty="0">
                <a:solidFill>
                  <a:srgbClr val="703453"/>
                </a:solidFill>
              </a:rPr>
              <a:t>fordulj orvoshoz</a:t>
            </a:r>
            <a:r>
              <a:rPr lang="hu" sz="1500" dirty="0"/>
              <a:t>! </a:t>
            </a:r>
            <a:endParaRPr lang="h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hu"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u" dirty="0">
                <a:solidFill>
                  <a:schemeClr val="tx1"/>
                </a:solidFill>
              </a:rPr>
              <a:t>További hiteles információk a HPV-ről:</a:t>
            </a:r>
          </a:p>
          <a:p>
            <a:pPr marL="0" lvl="0" indent="0">
              <a:buSzPts val="1600"/>
              <a:buNone/>
            </a:pPr>
            <a:r>
              <a:rPr lang="hu-HU" b="1" u="sng" dirty="0">
                <a:hlinkClick r:id="rId3"/>
              </a:rPr>
              <a:t>https://malyvavirag.hu/malyvavirag-magazin/minden-amit-a-hpv-elleni-vedooltasrol-tudni-kell</a:t>
            </a:r>
            <a:endParaRPr lang="hu-HU" b="1" u="sng" dirty="0"/>
          </a:p>
          <a:p>
            <a:pPr marL="0" indent="0">
              <a:buSzPts val="1600"/>
              <a:buNone/>
            </a:pPr>
            <a:r>
              <a:rPr lang="hu-HU" b="1" u="sng" dirty="0">
                <a:hlinkClick r:id="rId4"/>
              </a:rPr>
              <a:t>https://hpvdoktor.hu/</a:t>
            </a:r>
            <a:r>
              <a:rPr lang="hu-HU" b="1" u="sng" dirty="0"/>
              <a:t> 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125" y="1521208"/>
            <a:ext cx="2881791" cy="2101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11700" y="598868"/>
            <a:ext cx="8520600" cy="4237149"/>
          </a:xfrm>
        </p:spPr>
        <p:txBody>
          <a:bodyPr/>
          <a:lstStyle/>
          <a:p>
            <a:pPr marL="114300" indent="0" algn="ctr" fontAlgn="base">
              <a:buNone/>
            </a:pPr>
            <a:r>
              <a:rPr lang="hu-H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„Gondoskodj megfelelően a testedről, </a:t>
            </a:r>
            <a:br>
              <a:rPr lang="hu-H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mert nincs belőle másik!”</a:t>
            </a:r>
          </a:p>
          <a:p>
            <a:pPr marL="114300" indent="0">
              <a:buNone/>
            </a:pPr>
            <a:br>
              <a:rPr lang="hu-HU" dirty="0"/>
            </a:b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0" y="2112252"/>
            <a:ext cx="7333305" cy="19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81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51D1A658-B49F-4348-808D-24009C544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14632"/>
            <a:ext cx="8520600" cy="4375355"/>
          </a:xfrm>
        </p:spPr>
        <p:txBody>
          <a:bodyPr/>
          <a:lstStyle/>
          <a:p>
            <a:pPr marL="114300" indent="0" algn="ctr">
              <a:buNone/>
            </a:pPr>
            <a:r>
              <a:rPr lang="hu-HU" dirty="0"/>
              <a:t>Ezen digitális tananyag a</a:t>
            </a:r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r>
              <a:rPr lang="hu-HU" dirty="0"/>
              <a:t>kiadványai és szakmai javaslatai alapján készült.</a:t>
            </a:r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r>
              <a:rPr lang="hu-HU" dirty="0"/>
              <a:t>Összeállította: </a:t>
            </a:r>
            <a:r>
              <a:rPr lang="hu-HU" i="1" dirty="0"/>
              <a:t>Tubákos Zsuzsanna </a:t>
            </a:r>
            <a:r>
              <a:rPr lang="hu-HU" dirty="0"/>
              <a:t>(Mályvavirág Alapítvány), 2021</a:t>
            </a:r>
          </a:p>
          <a:p>
            <a:pPr marL="114300" indent="0" algn="ctr">
              <a:buNone/>
            </a:pPr>
            <a:r>
              <a:rPr lang="hu-HU" dirty="0"/>
              <a:t>Szakmai lektorok: </a:t>
            </a:r>
          </a:p>
          <a:p>
            <a:pPr marL="114300" indent="0" algn="ctr">
              <a:buNone/>
            </a:pPr>
            <a:r>
              <a:rPr lang="hu-HU" i="1" dirty="0"/>
              <a:t>Dr. Major Tamás </a:t>
            </a:r>
            <a:r>
              <a:rPr lang="hu-HU" dirty="0"/>
              <a:t>praxisvezető szülész-nőgyógyász szakorvos és </a:t>
            </a:r>
          </a:p>
          <a:p>
            <a:pPr marL="114300" indent="0" algn="ctr">
              <a:buNone/>
            </a:pPr>
            <a:r>
              <a:rPr lang="hu-HU" i="1" dirty="0"/>
              <a:t>Tóth </a:t>
            </a:r>
            <a:r>
              <a:rPr lang="hu-HU" i="1" dirty="0" err="1"/>
              <a:t>Icó</a:t>
            </a:r>
            <a:r>
              <a:rPr lang="hu-HU" dirty="0"/>
              <a:t> (Mályvavirág Alapítvány)</a:t>
            </a:r>
          </a:p>
          <a:p>
            <a:pPr marL="114300" indent="0">
              <a:buNone/>
            </a:pPr>
            <a:endParaRPr lang="hu-HU" dirty="0"/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F859325F-69DF-4F1B-9E83-5F4F3B90D30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2044" y="1139780"/>
            <a:ext cx="2342085" cy="855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98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98901" y="4726546"/>
            <a:ext cx="2395470" cy="257578"/>
          </a:xfrm>
        </p:spPr>
        <p:txBody>
          <a:bodyPr/>
          <a:lstStyle/>
          <a:p>
            <a:pPr marL="114300" indent="0">
              <a:buNone/>
            </a:pPr>
            <a:r>
              <a:rPr lang="hu-HU" sz="1000" i="1" dirty="0"/>
              <a:t>Forrás: Digitális Tankönyvtár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76" y="242628"/>
            <a:ext cx="6566550" cy="44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1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699" y="284039"/>
            <a:ext cx="5638339" cy="404981"/>
          </a:xfrm>
        </p:spPr>
        <p:txBody>
          <a:bodyPr/>
          <a:lstStyle/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fontosabb ellenanyag-típusok: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824248"/>
            <a:ext cx="8520600" cy="3744627"/>
          </a:xfrm>
        </p:spPr>
        <p:txBody>
          <a:bodyPr/>
          <a:lstStyle/>
          <a:p>
            <a:r>
              <a:rPr lang="hu-HU" sz="1200" b="1" dirty="0"/>
              <a:t>Immunglobulin M (</a:t>
            </a:r>
            <a:r>
              <a:rPr lang="hu-HU" sz="1200" b="1" dirty="0" err="1"/>
              <a:t>IgM</a:t>
            </a:r>
            <a:r>
              <a:rPr lang="hu-HU" sz="1200" b="1" dirty="0"/>
              <a:t>):</a:t>
            </a:r>
            <a:r>
              <a:rPr lang="hu-HU" sz="1200" dirty="0"/>
              <a:t> a szervezet először </a:t>
            </a:r>
            <a:r>
              <a:rPr lang="hu-HU" sz="1200" dirty="0" err="1"/>
              <a:t>IgM</a:t>
            </a:r>
            <a:r>
              <a:rPr lang="hu-HU" sz="1200" dirty="0"/>
              <a:t> antitesteket termel új fertőzésre vagy új, „nem saját” antigénre válaszul, amelyek rövid távú védelmet nyújtanak. Szintjük néhány hétig folyamatosan emelkedik, majd az </a:t>
            </a:r>
            <a:r>
              <a:rPr lang="hu-HU" sz="1200" dirty="0" err="1"/>
              <a:t>IgG</a:t>
            </a:r>
            <a:r>
              <a:rPr lang="hu-HU" sz="1200" dirty="0"/>
              <a:t> termelés megindulásával csökken.</a:t>
            </a:r>
          </a:p>
          <a:p>
            <a:r>
              <a:rPr lang="hu-HU" sz="1200" b="1" dirty="0"/>
              <a:t>Immunglobulin G (</a:t>
            </a:r>
            <a:r>
              <a:rPr lang="hu-HU" sz="1200" b="1" dirty="0" err="1"/>
              <a:t>IgG</a:t>
            </a:r>
            <a:r>
              <a:rPr lang="hu-HU" sz="1200" b="1" dirty="0"/>
              <a:t>):</a:t>
            </a:r>
            <a:r>
              <a:rPr lang="hu-HU" sz="1200" dirty="0"/>
              <a:t> a vérben az immunglobulinok 70-80%-a </a:t>
            </a:r>
            <a:r>
              <a:rPr lang="hu-HU" sz="1200" dirty="0" err="1"/>
              <a:t>IgG</a:t>
            </a:r>
            <a:r>
              <a:rPr lang="hu-HU" sz="1200" dirty="0"/>
              <a:t>. Egy új fertőzéskor vagy egyéb antigén megjelenésekor specifikus </a:t>
            </a:r>
            <a:r>
              <a:rPr lang="hu-HU" sz="1200" dirty="0" err="1"/>
              <a:t>IgG</a:t>
            </a:r>
            <a:r>
              <a:rPr lang="hu-HU" sz="1200" dirty="0"/>
              <a:t> antitestek termelődnek. Szintjük néhány héttel a fertőzés kezdete után kezd emelkedni, majd csökken, és beáll egy állandó szintre. A szervezet „nyilvántartja” (= immunmemória)  ezeket az </a:t>
            </a:r>
            <a:r>
              <a:rPr lang="hu-HU" sz="1200" dirty="0" err="1"/>
              <a:t>IgG-ket</a:t>
            </a:r>
            <a:r>
              <a:rPr lang="hu-HU" sz="1200" dirty="0"/>
              <a:t>, amelyeket gyorsan újra tud termelni ugyanazon antigén felbukkanása esetén. Az </a:t>
            </a:r>
            <a:r>
              <a:rPr lang="hu-HU" sz="1200" dirty="0" err="1"/>
              <a:t>IgG</a:t>
            </a:r>
            <a:r>
              <a:rPr lang="hu-HU" sz="1200" dirty="0"/>
              <a:t> antitestek jelentik a mikroorganizmusok elleni hosszú távú védelem alapját.  </a:t>
            </a:r>
          </a:p>
          <a:p>
            <a:r>
              <a:rPr lang="hu-HU" sz="1200" b="1" dirty="0"/>
              <a:t>Immunglobulin A (</a:t>
            </a:r>
            <a:r>
              <a:rPr lang="hu-HU" sz="1200" b="1" dirty="0" err="1"/>
              <a:t>IgA</a:t>
            </a:r>
            <a:r>
              <a:rPr lang="hu-HU" sz="1200" b="1" dirty="0"/>
              <a:t>): </a:t>
            </a:r>
            <a:r>
              <a:rPr lang="hu-HU" sz="1200" dirty="0"/>
              <a:t>az összes immunglobulin körülbelül 15%-át teszi ki az </a:t>
            </a:r>
            <a:r>
              <a:rPr lang="hu-HU" sz="1200" dirty="0" err="1"/>
              <a:t>IgA</a:t>
            </a:r>
            <a:r>
              <a:rPr lang="hu-HU" sz="1200" dirty="0"/>
              <a:t> a vérben, de megtalálható a nyálban, a könnyben, a légutak és a gyomor-bélrendszer által termelt nedvekben és az anyatejben is. </a:t>
            </a:r>
            <a:br>
              <a:rPr lang="hu-HU" sz="1200" dirty="0"/>
            </a:br>
            <a:r>
              <a:rPr lang="hu-HU" sz="1200" dirty="0"/>
              <a:t>Az </a:t>
            </a:r>
            <a:r>
              <a:rPr lang="hu-HU" sz="1200" dirty="0" err="1"/>
              <a:t>IgA</a:t>
            </a:r>
            <a:r>
              <a:rPr lang="hu-HU" sz="1200" dirty="0"/>
              <a:t> biztosítja a fertőzések elleni védelmet a szervezet nyálkahártya felületein.</a:t>
            </a:r>
          </a:p>
          <a:p>
            <a:r>
              <a:rPr lang="hu-HU" sz="1200" b="1" dirty="0"/>
              <a:t>Immunglobulin E (</a:t>
            </a:r>
            <a:r>
              <a:rPr lang="hu-HU" sz="1200" b="1" dirty="0" err="1"/>
              <a:t>IgE</a:t>
            </a:r>
            <a:r>
              <a:rPr lang="hu-HU" sz="1200" b="1" dirty="0"/>
              <a:t>): </a:t>
            </a:r>
            <a:r>
              <a:rPr lang="hu-HU" sz="1200" dirty="0"/>
              <a:t>az </a:t>
            </a:r>
            <a:r>
              <a:rPr lang="hu-HU" sz="1200" dirty="0" err="1"/>
              <a:t>IgE</a:t>
            </a:r>
            <a:r>
              <a:rPr lang="hu-HU" sz="1200" dirty="0"/>
              <a:t> az allergiákkal, allergiás megbetegedésekkel, valamint a parazitás fertőzésekkel hozható összefüggésbe.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28" y="3644721"/>
            <a:ext cx="2009959" cy="134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51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6D8AF29-BB35-472E-9EDB-E898FB00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9616"/>
            <a:ext cx="8645486" cy="936603"/>
          </a:xfrm>
        </p:spPr>
        <p:txBody>
          <a:bodyPr/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fő oltástípusok: </a:t>
            </a:r>
            <a:b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vagyis mi váltja ki a szervezetben az immunválaszt?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C74E5BA-AF20-48B3-A867-7AC55386D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08" y="1217054"/>
            <a:ext cx="8583700" cy="3575162"/>
          </a:xfrm>
        </p:spPr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hu-HU" sz="1400" dirty="0"/>
              <a:t>Élő, de </a:t>
            </a:r>
            <a:r>
              <a:rPr lang="hu-HU" sz="1400" b="1" dirty="0"/>
              <a:t>legyengített kórokozót </a:t>
            </a:r>
            <a:r>
              <a:rPr lang="hu-HU" sz="1400" dirty="0"/>
              <a:t>tartalmazó vakcinák, pl. MMR, bárányhimlő, tbc, járványos gyermekbénulás elleni oltás.</a:t>
            </a:r>
          </a:p>
          <a:p>
            <a:pPr>
              <a:buSzPct val="100000"/>
              <a:buFont typeface="+mj-lt"/>
              <a:buAutoNum type="arabicPeriod"/>
            </a:pPr>
            <a:r>
              <a:rPr lang="hu-HU" sz="1400" b="1" dirty="0" err="1"/>
              <a:t>Elölt</a:t>
            </a:r>
            <a:r>
              <a:rPr lang="hu-HU" sz="1400" b="1" dirty="0"/>
              <a:t> / </a:t>
            </a:r>
            <a:r>
              <a:rPr lang="hu-HU" sz="1400" b="1" dirty="0" err="1"/>
              <a:t>inaktivált</a:t>
            </a:r>
            <a:r>
              <a:rPr lang="hu-HU" sz="1400" b="1" dirty="0"/>
              <a:t> kórokozót </a:t>
            </a:r>
            <a:r>
              <a:rPr lang="hu-HU" sz="1400" dirty="0"/>
              <a:t>tartalmazó </a:t>
            </a:r>
            <a:r>
              <a:rPr lang="hu-HU" sz="1400" dirty="0" err="1"/>
              <a:t>vakcikák</a:t>
            </a:r>
            <a:r>
              <a:rPr lang="hu-HU" sz="1400" dirty="0"/>
              <a:t>, pl.  influenza, szamárköhögés elleni oltás.</a:t>
            </a:r>
          </a:p>
          <a:p>
            <a:pPr>
              <a:buSzPct val="100000"/>
              <a:buFont typeface="+mj-lt"/>
              <a:buAutoNum type="arabicPeriod"/>
            </a:pPr>
            <a:r>
              <a:rPr lang="hu-HU" sz="1400" b="1" dirty="0"/>
              <a:t>Alegység-vakcinák: </a:t>
            </a:r>
            <a:r>
              <a:rPr lang="hu-HU" sz="1400" dirty="0"/>
              <a:t>amikor nem a teljes kórokozót adják be, hanem annak csak egy részét (például felszíni antigéneket, a fehérjeburok egy részét), pl. </a:t>
            </a:r>
            <a:r>
              <a:rPr lang="hu-HU" sz="1400" dirty="0" err="1"/>
              <a:t>Pneumococcus</a:t>
            </a:r>
            <a:r>
              <a:rPr lang="hu-HU" sz="1400" dirty="0"/>
              <a:t> vagy HPV elleni oltás.</a:t>
            </a:r>
          </a:p>
          <a:p>
            <a:pPr>
              <a:buSzPct val="100000"/>
              <a:buFont typeface="+mj-lt"/>
              <a:buAutoNum type="arabicPeriod"/>
            </a:pPr>
            <a:r>
              <a:rPr lang="hu-HU" sz="1400" b="1" dirty="0" err="1"/>
              <a:t>Toxoid</a:t>
            </a:r>
            <a:r>
              <a:rPr lang="hu-HU" sz="1400" b="1" dirty="0"/>
              <a:t> </a:t>
            </a:r>
            <a:r>
              <a:rPr lang="hu-HU" sz="1400" dirty="0"/>
              <a:t>vakcinák: a betegséget okozó baktérium által termelt toxin módosított változatát tartalmazzák; ez már nem képes megbetegíteni a szervezetet, viszont elég ahhoz, hogy specifikus immunválasz alakuljon ki ellene. Például: tetanusz, torokgyík, veszettség elleni oltás.</a:t>
            </a:r>
          </a:p>
          <a:p>
            <a:pPr>
              <a:buSzPct val="100000"/>
              <a:buFont typeface="+mj-lt"/>
              <a:buAutoNum type="arabicPeriod"/>
            </a:pPr>
            <a:r>
              <a:rPr lang="hu-HU" sz="1400" b="1" dirty="0"/>
              <a:t>DNS </a:t>
            </a:r>
            <a:r>
              <a:rPr lang="hu-HU" sz="1400" b="1" dirty="0" err="1"/>
              <a:t>rekombináns</a:t>
            </a:r>
            <a:r>
              <a:rPr lang="hu-HU" sz="1400" b="1" dirty="0"/>
              <a:t> </a:t>
            </a:r>
            <a:r>
              <a:rPr lang="hu-HU" sz="1400" dirty="0"/>
              <a:t>technológiával készült vakcinák: ártalmatlan mikroorganizmusokba ültetett gének segítségével termeltetik meg a veszélyes kórokozók fehérje-antigénjeit, és ezeket kinyerve készítik a védőoltást, pl. Hepatitis B, Covid-19 ellen.</a:t>
            </a:r>
          </a:p>
          <a:p>
            <a:pPr marL="114300" indent="0">
              <a:buSzPct val="100000"/>
              <a:buNone/>
            </a:pPr>
            <a:endParaRPr lang="hu-HU" sz="1400" b="1" dirty="0"/>
          </a:p>
          <a:p>
            <a:pPr marL="114300" indent="0">
              <a:buSzPct val="100000"/>
              <a:buNone/>
            </a:pPr>
            <a:r>
              <a:rPr lang="hu-HU" sz="1200" b="1" dirty="0"/>
              <a:t>Nézd meg a videót! </a:t>
            </a:r>
            <a:r>
              <a:rPr lang="hu-HU" sz="1200" b="1" dirty="0" err="1">
                <a:hlinkClick r:id="rId2"/>
              </a:rPr>
              <a:t>KliniKaland</a:t>
            </a:r>
            <a:r>
              <a:rPr lang="hu-HU" sz="1200" b="1" dirty="0">
                <a:hlinkClick r:id="rId2"/>
              </a:rPr>
              <a:t>: Védőoltások I. - A hagyományos és az új vakcinák működése</a:t>
            </a:r>
            <a:endParaRPr lang="hu-HU" sz="1200" b="1" dirty="0"/>
          </a:p>
        </p:txBody>
      </p:sp>
      <p:pic>
        <p:nvPicPr>
          <p:cNvPr id="6" name="Ábra 6" descr="Tű">
            <a:extLst>
              <a:ext uri="{FF2B5EF4-FFF2-40B4-BE49-F238E27FC236}">
                <a16:creationId xmlns:a16="http://schemas.microsoft.com/office/drawing/2014/main" id="{8B65B6CE-F3CF-41E0-B0B8-674CA3E31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4492" y="209616"/>
            <a:ext cx="820416" cy="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5134AB-0D18-4B1F-96CF-C2BFAD16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3429"/>
            <a:ext cx="7730613" cy="793927"/>
          </a:xfrm>
        </p:spPr>
        <p:txBody>
          <a:bodyPr/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védőoltások rendszere Magyarországon</a:t>
            </a:r>
            <a:br>
              <a:rPr lang="hu-HU" sz="2000" dirty="0"/>
            </a:br>
            <a:r>
              <a:rPr lang="hu-HU" sz="1600" dirty="0"/>
              <a:t>védőoltás = </a:t>
            </a:r>
            <a:r>
              <a:rPr lang="hu-HU" sz="1600" dirty="0">
                <a:solidFill>
                  <a:srgbClr val="941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betegségmegelőzés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7EFF18-46BC-41DC-8CD8-937072A8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07357"/>
            <a:ext cx="4260300" cy="4001727"/>
          </a:xfrm>
        </p:spPr>
        <p:txBody>
          <a:bodyPr/>
          <a:lstStyle/>
          <a:p>
            <a:pPr marL="139700" indent="0">
              <a:buNone/>
            </a:pPr>
            <a:r>
              <a:rPr lang="hu-HU" b="1" i="1" dirty="0"/>
              <a:t>Kötelező védőoltások gyerekkorban (2020)</a:t>
            </a:r>
            <a:endParaRPr lang="hu-HU" dirty="0"/>
          </a:p>
          <a:p>
            <a:pPr marL="139700" indent="0">
              <a:buNone/>
            </a:pPr>
            <a:endParaRPr lang="hu-HU" sz="14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C4B7C49-DF7E-4069-B224-1765C14ACBD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1999" y="907356"/>
            <a:ext cx="4384713" cy="4001728"/>
          </a:xfrm>
        </p:spPr>
        <p:txBody>
          <a:bodyPr/>
          <a:lstStyle/>
          <a:p>
            <a:pPr marL="114300" indent="0">
              <a:buNone/>
            </a:pPr>
            <a:r>
              <a:rPr lang="hu-HU" b="1" i="1" dirty="0"/>
              <a:t>Nem kötelező védőoltások: </a:t>
            </a:r>
          </a:p>
          <a:p>
            <a:pPr marL="400050" indent="-285750">
              <a:buFontTx/>
              <a:buChar char="-"/>
            </a:pPr>
            <a:r>
              <a:rPr lang="hu-HU" sz="1300" dirty="0">
                <a:solidFill>
                  <a:schemeClr val="tx1"/>
                </a:solidFill>
              </a:rPr>
              <a:t>bizonyos élethelyzetekben ajánlottak, </a:t>
            </a:r>
          </a:p>
          <a:p>
            <a:pPr marL="400050" indent="-285750">
              <a:buFontTx/>
              <a:buChar char="-"/>
            </a:pPr>
            <a:r>
              <a:rPr lang="hu-HU" sz="1300" dirty="0">
                <a:solidFill>
                  <a:schemeClr val="tx1"/>
                </a:solidFill>
              </a:rPr>
              <a:t>gyerek- vagy felnőtt korban is.</a:t>
            </a:r>
          </a:p>
          <a:p>
            <a:r>
              <a:rPr lang="hu-HU" sz="1300" dirty="0">
                <a:solidFill>
                  <a:schemeClr val="tx1"/>
                </a:solidFill>
              </a:rPr>
              <a:t>egyes - főleg egzotikus és trópusi - országokba történő beutazás előtt </a:t>
            </a:r>
            <a:br>
              <a:rPr lang="hu-HU" sz="1300" dirty="0">
                <a:solidFill>
                  <a:schemeClr val="tx1"/>
                </a:solidFill>
              </a:rPr>
            </a:br>
            <a:r>
              <a:rPr lang="hu-HU" sz="1300" dirty="0">
                <a:solidFill>
                  <a:schemeClr val="tx1"/>
                </a:solidFill>
              </a:rPr>
              <a:t>(pl. malária, sárgaláz, tífusz ellen);</a:t>
            </a:r>
            <a:r>
              <a:rPr lang="hu-HU" sz="1300" b="1" dirty="0">
                <a:solidFill>
                  <a:schemeClr val="tx1"/>
                </a:solidFill>
              </a:rPr>
              <a:t> </a:t>
            </a:r>
          </a:p>
          <a:p>
            <a:r>
              <a:rPr lang="hu-HU" sz="1300" dirty="0">
                <a:solidFill>
                  <a:schemeClr val="tx1"/>
                </a:solidFill>
              </a:rPr>
              <a:t>kullancs által terjesztett agyvelőgyulladás (kullancs-</a:t>
            </a:r>
            <a:r>
              <a:rPr lang="hu-HU" sz="1300" dirty="0" err="1">
                <a:solidFill>
                  <a:schemeClr val="tx1"/>
                </a:solidFill>
              </a:rPr>
              <a:t>encephalitis</a:t>
            </a:r>
            <a:r>
              <a:rPr lang="hu-HU" sz="1300" dirty="0">
                <a:solidFill>
                  <a:schemeClr val="tx1"/>
                </a:solidFill>
              </a:rPr>
              <a:t>) elleni oltás, </a:t>
            </a:r>
            <a:br>
              <a:rPr lang="hu-HU" sz="1300" dirty="0">
                <a:solidFill>
                  <a:schemeClr val="tx1"/>
                </a:solidFill>
              </a:rPr>
            </a:br>
            <a:r>
              <a:rPr lang="hu-HU" sz="1300" dirty="0">
                <a:solidFill>
                  <a:schemeClr val="tx1"/>
                </a:solidFill>
              </a:rPr>
              <a:t>pl. a természetjáróknak;</a:t>
            </a:r>
          </a:p>
          <a:p>
            <a:r>
              <a:rPr lang="hu-HU" sz="1300" dirty="0" err="1">
                <a:solidFill>
                  <a:schemeClr val="tx1"/>
                </a:solidFill>
              </a:rPr>
              <a:t>pneumococcus</a:t>
            </a:r>
            <a:r>
              <a:rPr lang="hu-HU" sz="1300" dirty="0">
                <a:solidFill>
                  <a:schemeClr val="tx1"/>
                </a:solidFill>
              </a:rPr>
              <a:t> által okozott bakteriális tüdőgyulladás elleni oltás, pl. az idősebbeknek;</a:t>
            </a:r>
          </a:p>
          <a:p>
            <a:r>
              <a:rPr lang="hu-HU" sz="1300" dirty="0">
                <a:solidFill>
                  <a:schemeClr val="tx1"/>
                </a:solidFill>
              </a:rPr>
              <a:t>ismétlő tetanusz-oltás bizonyos sérülések esetén;</a:t>
            </a:r>
          </a:p>
          <a:p>
            <a:r>
              <a:rPr lang="hu-HU" sz="1300" dirty="0">
                <a:solidFill>
                  <a:schemeClr val="tx1"/>
                </a:solidFill>
              </a:rPr>
              <a:t>veszettség elleni oltás a betegség gyanúja (állatharapás) esetén;</a:t>
            </a:r>
          </a:p>
          <a:p>
            <a:r>
              <a:rPr lang="hu-HU" sz="1300" dirty="0">
                <a:solidFill>
                  <a:schemeClr val="tx1"/>
                </a:solidFill>
              </a:rPr>
              <a:t>szezonális influenza-oltások, COVID-oltás;</a:t>
            </a:r>
          </a:p>
          <a:p>
            <a:r>
              <a:rPr lang="hu-HU" sz="1300" dirty="0">
                <a:solidFill>
                  <a:schemeClr val="tx1"/>
                </a:solidFill>
              </a:rPr>
              <a:t>HPV elleni védőoltás.</a:t>
            </a:r>
          </a:p>
        </p:txBody>
      </p:sp>
      <p:pic>
        <p:nvPicPr>
          <p:cNvPr id="7" name="Ábra 6" descr="Tű">
            <a:extLst>
              <a:ext uri="{FF2B5EF4-FFF2-40B4-BE49-F238E27FC236}">
                <a16:creationId xmlns:a16="http://schemas.microsoft.com/office/drawing/2014/main" id="{8B65B6CE-F3CF-41E0-B0B8-674CA3E3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1321" y="101965"/>
            <a:ext cx="805391" cy="805391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57798"/>
              </p:ext>
            </p:extLst>
          </p:nvPr>
        </p:nvGraphicFramePr>
        <p:xfrm>
          <a:off x="431102" y="1256832"/>
          <a:ext cx="4016485" cy="3726304"/>
        </p:xfrm>
        <a:graphic>
          <a:graphicData uri="http://schemas.openxmlformats.org/drawingml/2006/table">
            <a:tbl>
              <a:tblPr/>
              <a:tblGrid>
                <a:gridCol w="1021778">
                  <a:extLst>
                    <a:ext uri="{9D8B030D-6E8A-4147-A177-3AD203B41FA5}">
                      <a16:colId xmlns:a16="http://schemas.microsoft.com/office/drawing/2014/main" val="3787162448"/>
                    </a:ext>
                  </a:extLst>
                </a:gridCol>
                <a:gridCol w="2994707">
                  <a:extLst>
                    <a:ext uri="{9D8B030D-6E8A-4147-A177-3AD203B41FA5}">
                      <a16:colId xmlns:a16="http://schemas.microsoft.com/office/drawing/2014/main" val="357703742"/>
                    </a:ext>
                  </a:extLst>
                </a:gridCol>
              </a:tblGrid>
              <a:tr h="17737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Oltás neve</a:t>
                      </a: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Milyen betegségek ellen véd?</a:t>
                      </a: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666233"/>
                  </a:ext>
                </a:extLst>
              </a:tr>
              <a:tr h="17737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BCG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tüdőbetegség</a:t>
                      </a:r>
                      <a:r>
                        <a:rPr lang="hu-H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gümőkór,</a:t>
                      </a:r>
                      <a:r>
                        <a:rPr lang="hu-H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BC)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810080"/>
                  </a:ext>
                </a:extLst>
              </a:tr>
              <a:tr h="134820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DTPa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hu-HU" sz="1300" dirty="0">
                          <a:effectLst/>
                          <a:latin typeface="+mn-lt"/>
                        </a:rPr>
                      </a:br>
                      <a:br>
                        <a:rPr lang="hu-HU" sz="1300" dirty="0">
                          <a:effectLst/>
                          <a:latin typeface="+mn-lt"/>
                        </a:rPr>
                      </a:b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IPV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300" dirty="0">
                        <a:effectLst/>
                        <a:latin typeface="+mn-lt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Hib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b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hu-HU" sz="1300" dirty="0">
                          <a:effectLst/>
                          <a:latin typeface="+mn-lt"/>
                        </a:rPr>
                      </a:b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PCV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torokgyík (diftéria), szamárköhögés (</a:t>
                      </a:r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pertussis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merevgörcs (</a:t>
                      </a:r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tetanus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 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járványos</a:t>
                      </a:r>
                      <a:r>
                        <a:rPr lang="hu-H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gyermekbénulás 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300" dirty="0">
                        <a:effectLst/>
                        <a:latin typeface="+mn-lt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súlyos tüdőgyulladást okozó </a:t>
                      </a:r>
                      <a:b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 típusú </a:t>
                      </a:r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Haemophilus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influenza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300" dirty="0">
                        <a:effectLst/>
                        <a:latin typeface="+mn-lt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súlyos gyulladásokat </a:t>
                      </a:r>
                      <a:b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(pl. agyhártyagyulladást) okozó </a:t>
                      </a:r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pneumococcus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baktérium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828705"/>
                  </a:ext>
                </a:extLst>
              </a:tr>
              <a:tr h="28890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MMR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kanyaró (</a:t>
                      </a:r>
                      <a:r>
                        <a:rPr lang="hu-H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morbilli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), mumpsz, rózsahimlő (rubeola), 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052447"/>
                  </a:ext>
                </a:extLst>
              </a:tr>
              <a:tr h="28890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+mn-lt"/>
                        </a:rPr>
                        <a:t>Varicella</a:t>
                      </a: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  <a:latin typeface="+mn-lt"/>
                        </a:rPr>
                        <a:t>bárányhimlő (2018 után születetteknek)</a:t>
                      </a: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90958"/>
                  </a:ext>
                </a:extLst>
              </a:tr>
              <a:tr h="28890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Hepatitis B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Hepatitis B (fertőző</a:t>
                      </a:r>
                      <a:r>
                        <a:rPr lang="hu-H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májgyulladás)</a:t>
                      </a:r>
                      <a:endParaRPr lang="hu-HU" sz="1300" dirty="0">
                        <a:effectLst/>
                        <a:latin typeface="+mn-lt"/>
                      </a:endParaRPr>
                    </a:p>
                  </a:txBody>
                  <a:tcPr marL="44176" marR="44176" marT="22088" marB="220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43856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1094" y="1023848"/>
            <a:ext cx="162677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4364</TotalTime>
  <Words>5363</Words>
  <Application>Microsoft Office PowerPoint</Application>
  <PresentationFormat>Diavetítés a képernyőre (16:9 oldalarány)</PresentationFormat>
  <Paragraphs>568</Paragraphs>
  <Slides>55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59" baseType="lpstr">
      <vt:lpstr>Wingdings</vt:lpstr>
      <vt:lpstr>Permanent Marker</vt:lpstr>
      <vt:lpstr>Arial</vt:lpstr>
      <vt:lpstr>Simple Light</vt:lpstr>
      <vt:lpstr>PowerPoint-bemutató</vt:lpstr>
      <vt:lpstr>PowerPoint-bemutató</vt:lpstr>
      <vt:lpstr>Milyen tényezők hatnak az egészségünkre?  Gondolatébresztő, bevezető feladat: https://learningapps.org/20033454 </vt:lpstr>
      <vt:lpstr>PowerPoint-bemutató</vt:lpstr>
      <vt:lpstr>Immunológiai alapfogalmak</vt:lpstr>
      <vt:lpstr>PowerPoint-bemutató</vt:lpstr>
      <vt:lpstr>A fontosabb ellenanyag-típusok:</vt:lpstr>
      <vt:lpstr>A fő oltástípusok:  vagyis mi váltja ki a szervezetben az immunválaszt?</vt:lpstr>
      <vt:lpstr>A védőoltások rendszere Magyarországon védőoltás = betegségmegelőzés</vt:lpstr>
      <vt:lpstr>A kötelező és nem kötelező védőoltásokról  minden hiteles információt megtalálhatsz  a következő oldalakon:</vt:lpstr>
      <vt:lpstr>Mivel járhatnak az oltások?</vt:lpstr>
      <vt:lpstr>OLTÁSI KÖTELEZETTSÉG</vt:lpstr>
      <vt:lpstr>Sajnos azonban sok betegséget a tudomány mai állása szerint még mindig nem tudunk megfelelően megelőzni és gyógyítani...</vt:lpstr>
      <vt:lpstr>Rákbetegség = rosszindulatú daganatos megbetegedés</vt:lpstr>
      <vt:lpstr>PowerPoint-bemutató</vt:lpstr>
      <vt:lpstr>PowerPoint-bemutató</vt:lpstr>
      <vt:lpstr>Melyik rákbetegség-stádium mit jelent?</vt:lpstr>
      <vt:lpstr>Harcban a rákkal: a daganatellenes  terápia  lehetőségei napjainkban</vt:lpstr>
      <vt:lpstr>HAGYOMÁNYOS KEZELÉSEK:</vt:lpstr>
      <vt:lpstr>PowerPoint-bemutató</vt:lpstr>
      <vt:lpstr>PowerPoint-bemutató</vt:lpstr>
      <vt:lpstr>PowerPoint-bemutató</vt:lpstr>
      <vt:lpstr>PowerPoint-bemutató</vt:lpstr>
      <vt:lpstr>MIÉRT TABU-TÉMA A RÁK?</vt:lpstr>
      <vt:lpstr>Rákbeteg a családban / környezetünkben</vt:lpstr>
      <vt:lpstr>Hogyan tovább?</vt:lpstr>
      <vt:lpstr>Ki segíthet?</vt:lpstr>
      <vt:lpstr>Bár manapság már egyre többféle kezelési lehetőség létezik, az orvostudomány jelenlegi állása szerint sajnos még nem minden rákbetegség gyógyítható.</vt:lpstr>
      <vt:lpstr>A magyar lakosság egészségi állapota Néhány összevető adat az elmúlt évtizedből</vt:lpstr>
      <vt:lpstr>PowerPoint-bemutató</vt:lpstr>
      <vt:lpstr>PowerPoint-bemutató</vt:lpstr>
      <vt:lpstr>A szomorú tények:</vt:lpstr>
      <vt:lpstr>A szűrővizsgálatok célja a betegségek és egyes betegségmegelőző állapotok korai felismerése, lehetőleg még a tünet- és panaszmentes szakban. </vt:lpstr>
      <vt:lpstr>A daganatos betegségek korai felismerésére  alkalmazott eljárások (tünetmentes páciensek számára)</vt:lpstr>
      <vt:lpstr>A daganatos betegségek korai felismerésére alkalmazott eljárások (tünetmentes páciensek számára)</vt:lpstr>
      <vt:lpstr>Milyen egyéb szűrésekre és mikor ajánlott magunktól is jelentkezni?</vt:lpstr>
      <vt:lpstr>Milyen típusú önellenőrző teszteket vásárolhatunk?</vt:lpstr>
      <vt:lpstr>Ha a lakosság legalább 70%-a részt venne az egészségügyi ellátórendszer által felkínált szűrővizsgálatokon, 5-7 éven belül évente kb. 1.500-2.000 személy idő előtti halálozása elkerülhető lenne!</vt:lpstr>
      <vt:lpstr>PowerPoint-bemutató</vt:lpstr>
      <vt:lpstr>Rákszűrés – nőgyógyászati szűrés – méhnyakszűrés</vt:lpstr>
      <vt:lpstr>A leggyakoribb nőgyógyászati rákbetegségek:</vt:lpstr>
      <vt:lpstr>Milyen tünetek jelezhetnek nőgyógyászati rákos betegségeket?</vt:lpstr>
      <vt:lpstr>HPV = Humán Papilloma Vírus</vt:lpstr>
      <vt:lpstr>PowerPoint-bemutató</vt:lpstr>
      <vt:lpstr>PowerPoint-bemutató</vt:lpstr>
      <vt:lpstr>Mit okozhat a HPV-fertőzés?</vt:lpstr>
      <vt:lpstr>Miért alattomos a HPV-fertőzés?</vt:lpstr>
      <vt:lpstr>A méhnyakrák legfontosabb jellemzői: </vt:lpstr>
      <vt:lpstr>Méhnyakrák-szűrési módszerek</vt:lpstr>
      <vt:lpstr>Mit mutat a méhnyakrák-szűrés lelete?</vt:lpstr>
      <vt:lpstr> TUDTAD?</vt:lpstr>
      <vt:lpstr>Ki és mikor kaphat HPV elleni oltást?</vt:lpstr>
      <vt:lpstr>Hogyan csökkentheted még a HPV-fertőzés kockázatát?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FELE SE MESE</dc:title>
  <dc:creator>NCsaba</dc:creator>
  <cp:lastModifiedBy>TubiZsuzsi@sulid.hu</cp:lastModifiedBy>
  <cp:revision>589</cp:revision>
  <dcterms:modified xsi:type="dcterms:W3CDTF">2021-05-15T17:34:37Z</dcterms:modified>
</cp:coreProperties>
</file>